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5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106A997-3521-4188-A03D-BA62E4AC42B8}" type="datetimeFigureOut">
              <a:rPr lang="tr-TR" smtClean="0"/>
              <a:t>15.09.2023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A4290F-1D2C-47DD-B129-D109195583E4}" type="slidenum">
              <a:rPr lang="tr-TR" smtClean="0"/>
              <a:t>‹#›</a:t>
            </a:fld>
            <a:endParaRPr lang="tr-TR"/>
          </a:p>
        </p:txBody>
      </p:sp>
    </p:spTree>
    <p:extLst>
      <p:ext uri="{BB962C8B-B14F-4D97-AF65-F5344CB8AC3E}">
        <p14:creationId xmlns:p14="http://schemas.microsoft.com/office/powerpoint/2010/main" val="80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106A997-3521-4188-A03D-BA62E4AC42B8}" type="datetimeFigureOut">
              <a:rPr lang="tr-TR" smtClean="0"/>
              <a:t>15.09.2023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A4290F-1D2C-47DD-B129-D109195583E4}" type="slidenum">
              <a:rPr lang="tr-TR" smtClean="0"/>
              <a:t>‹#›</a:t>
            </a:fld>
            <a:endParaRPr lang="tr-TR"/>
          </a:p>
        </p:txBody>
      </p:sp>
    </p:spTree>
    <p:extLst>
      <p:ext uri="{BB962C8B-B14F-4D97-AF65-F5344CB8AC3E}">
        <p14:creationId xmlns:p14="http://schemas.microsoft.com/office/powerpoint/2010/main" val="3266930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106A997-3521-4188-A03D-BA62E4AC42B8}" type="datetimeFigureOut">
              <a:rPr lang="tr-TR" smtClean="0"/>
              <a:t>15.09.2023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A4290F-1D2C-47DD-B129-D109195583E4}"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77757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106A997-3521-4188-A03D-BA62E4AC42B8}" type="datetimeFigureOut">
              <a:rPr lang="tr-TR" smtClean="0"/>
              <a:t>15.09.2023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A4290F-1D2C-47DD-B129-D109195583E4}" type="slidenum">
              <a:rPr lang="tr-TR" smtClean="0"/>
              <a:t>‹#›</a:t>
            </a:fld>
            <a:endParaRPr lang="tr-TR"/>
          </a:p>
        </p:txBody>
      </p:sp>
    </p:spTree>
    <p:extLst>
      <p:ext uri="{BB962C8B-B14F-4D97-AF65-F5344CB8AC3E}">
        <p14:creationId xmlns:p14="http://schemas.microsoft.com/office/powerpoint/2010/main" val="34987874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106A997-3521-4188-A03D-BA62E4AC42B8}" type="datetimeFigureOut">
              <a:rPr lang="tr-TR" smtClean="0"/>
              <a:t>15.09.2023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A4290F-1D2C-47DD-B129-D109195583E4}"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01382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106A997-3521-4188-A03D-BA62E4AC42B8}" type="datetimeFigureOut">
              <a:rPr lang="tr-TR" smtClean="0"/>
              <a:t>15.09.2023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A4290F-1D2C-47DD-B129-D109195583E4}" type="slidenum">
              <a:rPr lang="tr-TR" smtClean="0"/>
              <a:t>‹#›</a:t>
            </a:fld>
            <a:endParaRPr lang="tr-TR"/>
          </a:p>
        </p:txBody>
      </p:sp>
    </p:spTree>
    <p:extLst>
      <p:ext uri="{BB962C8B-B14F-4D97-AF65-F5344CB8AC3E}">
        <p14:creationId xmlns:p14="http://schemas.microsoft.com/office/powerpoint/2010/main" val="23180746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106A997-3521-4188-A03D-BA62E4AC42B8}" type="datetimeFigureOut">
              <a:rPr lang="tr-TR" smtClean="0"/>
              <a:t>15.09.2023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A4290F-1D2C-47DD-B129-D109195583E4}" type="slidenum">
              <a:rPr lang="tr-TR" smtClean="0"/>
              <a:t>‹#›</a:t>
            </a:fld>
            <a:endParaRPr lang="tr-TR"/>
          </a:p>
        </p:txBody>
      </p:sp>
    </p:spTree>
    <p:extLst>
      <p:ext uri="{BB962C8B-B14F-4D97-AF65-F5344CB8AC3E}">
        <p14:creationId xmlns:p14="http://schemas.microsoft.com/office/powerpoint/2010/main" val="19735151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106A997-3521-4188-A03D-BA62E4AC42B8}" type="datetimeFigureOut">
              <a:rPr lang="tr-TR" smtClean="0"/>
              <a:t>15.09.2023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A4290F-1D2C-47DD-B129-D109195583E4}" type="slidenum">
              <a:rPr lang="tr-TR" smtClean="0"/>
              <a:t>‹#›</a:t>
            </a:fld>
            <a:endParaRPr lang="tr-TR"/>
          </a:p>
        </p:txBody>
      </p:sp>
    </p:spTree>
    <p:extLst>
      <p:ext uri="{BB962C8B-B14F-4D97-AF65-F5344CB8AC3E}">
        <p14:creationId xmlns:p14="http://schemas.microsoft.com/office/powerpoint/2010/main" val="3834084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106A997-3521-4188-A03D-BA62E4AC42B8}" type="datetimeFigureOut">
              <a:rPr lang="tr-TR" smtClean="0"/>
              <a:t>15.09.2023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A4290F-1D2C-47DD-B129-D109195583E4}" type="slidenum">
              <a:rPr lang="tr-TR" smtClean="0"/>
              <a:t>‹#›</a:t>
            </a:fld>
            <a:endParaRPr lang="tr-TR"/>
          </a:p>
        </p:txBody>
      </p:sp>
    </p:spTree>
    <p:extLst>
      <p:ext uri="{BB962C8B-B14F-4D97-AF65-F5344CB8AC3E}">
        <p14:creationId xmlns:p14="http://schemas.microsoft.com/office/powerpoint/2010/main" val="2623779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106A997-3521-4188-A03D-BA62E4AC42B8}" type="datetimeFigureOut">
              <a:rPr lang="tr-TR" smtClean="0"/>
              <a:t>15.09.2023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A4290F-1D2C-47DD-B129-D109195583E4}" type="slidenum">
              <a:rPr lang="tr-TR" smtClean="0"/>
              <a:t>‹#›</a:t>
            </a:fld>
            <a:endParaRPr lang="tr-TR"/>
          </a:p>
        </p:txBody>
      </p:sp>
    </p:spTree>
    <p:extLst>
      <p:ext uri="{BB962C8B-B14F-4D97-AF65-F5344CB8AC3E}">
        <p14:creationId xmlns:p14="http://schemas.microsoft.com/office/powerpoint/2010/main" val="2873679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106A997-3521-4188-A03D-BA62E4AC42B8}" type="datetimeFigureOut">
              <a:rPr lang="tr-TR" smtClean="0"/>
              <a:t>15.09.2023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3A4290F-1D2C-47DD-B129-D109195583E4}" type="slidenum">
              <a:rPr lang="tr-TR" smtClean="0"/>
              <a:t>‹#›</a:t>
            </a:fld>
            <a:endParaRPr lang="tr-TR"/>
          </a:p>
        </p:txBody>
      </p:sp>
    </p:spTree>
    <p:extLst>
      <p:ext uri="{BB962C8B-B14F-4D97-AF65-F5344CB8AC3E}">
        <p14:creationId xmlns:p14="http://schemas.microsoft.com/office/powerpoint/2010/main" val="745312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106A997-3521-4188-A03D-BA62E4AC42B8}" type="datetimeFigureOut">
              <a:rPr lang="tr-TR" smtClean="0"/>
              <a:t>15.09.2023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3A4290F-1D2C-47DD-B129-D109195583E4}" type="slidenum">
              <a:rPr lang="tr-TR" smtClean="0"/>
              <a:t>‹#›</a:t>
            </a:fld>
            <a:endParaRPr lang="tr-TR"/>
          </a:p>
        </p:txBody>
      </p:sp>
    </p:spTree>
    <p:extLst>
      <p:ext uri="{BB962C8B-B14F-4D97-AF65-F5344CB8AC3E}">
        <p14:creationId xmlns:p14="http://schemas.microsoft.com/office/powerpoint/2010/main" val="1377356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106A997-3521-4188-A03D-BA62E4AC42B8}" type="datetimeFigureOut">
              <a:rPr lang="tr-TR" smtClean="0"/>
              <a:t>15.09.2023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3A4290F-1D2C-47DD-B129-D109195583E4}" type="slidenum">
              <a:rPr lang="tr-TR" smtClean="0"/>
              <a:t>‹#›</a:t>
            </a:fld>
            <a:endParaRPr lang="tr-TR"/>
          </a:p>
        </p:txBody>
      </p:sp>
    </p:spTree>
    <p:extLst>
      <p:ext uri="{BB962C8B-B14F-4D97-AF65-F5344CB8AC3E}">
        <p14:creationId xmlns:p14="http://schemas.microsoft.com/office/powerpoint/2010/main" val="3251478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06A997-3521-4188-A03D-BA62E4AC42B8}" type="datetimeFigureOut">
              <a:rPr lang="tr-TR" smtClean="0"/>
              <a:t>15.09.2023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3A4290F-1D2C-47DD-B129-D109195583E4}" type="slidenum">
              <a:rPr lang="tr-TR" smtClean="0"/>
              <a:t>‹#›</a:t>
            </a:fld>
            <a:endParaRPr lang="tr-TR"/>
          </a:p>
        </p:txBody>
      </p:sp>
    </p:spTree>
    <p:extLst>
      <p:ext uri="{BB962C8B-B14F-4D97-AF65-F5344CB8AC3E}">
        <p14:creationId xmlns:p14="http://schemas.microsoft.com/office/powerpoint/2010/main" val="1835170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106A997-3521-4188-A03D-BA62E4AC42B8}" type="datetimeFigureOut">
              <a:rPr lang="tr-TR" smtClean="0"/>
              <a:t>15.09.2023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3A4290F-1D2C-47DD-B129-D109195583E4}" type="slidenum">
              <a:rPr lang="tr-TR" smtClean="0"/>
              <a:t>‹#›</a:t>
            </a:fld>
            <a:endParaRPr lang="tr-TR"/>
          </a:p>
        </p:txBody>
      </p:sp>
    </p:spTree>
    <p:extLst>
      <p:ext uri="{BB962C8B-B14F-4D97-AF65-F5344CB8AC3E}">
        <p14:creationId xmlns:p14="http://schemas.microsoft.com/office/powerpoint/2010/main" val="3823345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106A997-3521-4188-A03D-BA62E4AC42B8}" type="datetimeFigureOut">
              <a:rPr lang="tr-TR" smtClean="0"/>
              <a:t>15.09.2023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3A4290F-1D2C-47DD-B129-D109195583E4}" type="slidenum">
              <a:rPr lang="tr-TR" smtClean="0"/>
              <a:t>‹#›</a:t>
            </a:fld>
            <a:endParaRPr lang="tr-TR"/>
          </a:p>
        </p:txBody>
      </p:sp>
    </p:spTree>
    <p:extLst>
      <p:ext uri="{BB962C8B-B14F-4D97-AF65-F5344CB8AC3E}">
        <p14:creationId xmlns:p14="http://schemas.microsoft.com/office/powerpoint/2010/main" val="2361873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106A997-3521-4188-A03D-BA62E4AC42B8}" type="datetimeFigureOut">
              <a:rPr lang="tr-TR" smtClean="0"/>
              <a:t>15.09.2023</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3A4290F-1D2C-47DD-B129-D109195583E4}" type="slidenum">
              <a:rPr lang="tr-TR" smtClean="0"/>
              <a:t>‹#›</a:t>
            </a:fld>
            <a:endParaRPr lang="tr-TR"/>
          </a:p>
        </p:txBody>
      </p:sp>
    </p:spTree>
    <p:extLst>
      <p:ext uri="{BB962C8B-B14F-4D97-AF65-F5344CB8AC3E}">
        <p14:creationId xmlns:p14="http://schemas.microsoft.com/office/powerpoint/2010/main" val="3771977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48906" y="2404534"/>
            <a:ext cx="8325097" cy="1646302"/>
          </a:xfrm>
        </p:spPr>
        <p:txBody>
          <a:bodyPr>
            <a:normAutofit fontScale="90000"/>
          </a:bodyPr>
          <a:lstStyle/>
          <a:p>
            <a:pPr>
              <a:lnSpc>
                <a:spcPct val="107000"/>
              </a:lnSpc>
              <a:spcAft>
                <a:spcPts val="800"/>
              </a:spcAft>
            </a:pPr>
            <a:r>
              <a:rPr lang="tr-TR" sz="6000" dirty="0" smtClean="0">
                <a:effectLst/>
                <a:latin typeface="Calibri" panose="020F0502020204030204" pitchFamily="34" charset="0"/>
                <a:ea typeface="Calibri" panose="020F0502020204030204" pitchFamily="34" charset="0"/>
                <a:cs typeface="Times New Roman" panose="02020603050405020304" pitchFamily="18" charset="0"/>
              </a:rPr>
              <a:t>ÖZEL EĞİTİM GÜZEL GELECEK</a:t>
            </a:r>
            <a:r>
              <a:rPr lang="tr-TR" dirty="0" smtClean="0">
                <a:effectLst/>
                <a:latin typeface="Calibri" panose="020F0502020204030204" pitchFamily="34" charset="0"/>
                <a:ea typeface="Calibri" panose="020F0502020204030204" pitchFamily="34" charset="0"/>
                <a:cs typeface="Times New Roman" panose="02020603050405020304" pitchFamily="18" charset="0"/>
              </a:rPr>
              <a:t/>
            </a:r>
            <a:br>
              <a:rPr lang="tr-TR" dirty="0" smtClean="0">
                <a:effectLst/>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Alt Başlık 2"/>
          <p:cNvSpPr>
            <a:spLocks noGrp="1"/>
          </p:cNvSpPr>
          <p:nvPr>
            <p:ph type="subTitle" idx="1"/>
          </p:nvPr>
        </p:nvSpPr>
        <p:spPr/>
        <p:txBody>
          <a:bodyPr/>
          <a:lstStyle/>
          <a:p>
            <a:pPr algn="ctr"/>
            <a:r>
              <a:rPr lang="tr-TR" dirty="0" smtClean="0"/>
              <a:t>ŞEHİT CÜNEYT AKKUŞ ORTAOKULU </a:t>
            </a:r>
          </a:p>
          <a:p>
            <a:pPr algn="ctr"/>
            <a:r>
              <a:rPr lang="tr-TR" dirty="0" smtClean="0"/>
              <a:t>ERASMUS KA122--2023</a:t>
            </a:r>
            <a:endParaRPr lang="tr-TR" dirty="0"/>
          </a:p>
        </p:txBody>
      </p:sp>
    </p:spTree>
    <p:extLst>
      <p:ext uri="{BB962C8B-B14F-4D97-AF65-F5344CB8AC3E}">
        <p14:creationId xmlns:p14="http://schemas.microsoft.com/office/powerpoint/2010/main" val="2305855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srgbClr val="C42F1A">
                    <a:lumMod val="75000"/>
                  </a:srgbClr>
                </a:solidFill>
                <a:latin typeface="Calibri" panose="020F0502020204030204" pitchFamily="34" charset="0"/>
                <a:ea typeface="Calibri" panose="020F0502020204030204" pitchFamily="34" charset="0"/>
                <a:cs typeface="Times New Roman" panose="02020603050405020304" pitchFamily="18" charset="0"/>
              </a:rPr>
              <a:t>AÇIKLAMA </a:t>
            </a:r>
            <a:r>
              <a:rPr lang="tr-TR" sz="2800" b="1" dirty="0" smtClean="0">
                <a:solidFill>
                  <a:srgbClr val="C42F1A">
                    <a:lumMod val="75000"/>
                  </a:srgbClr>
                </a:solidFill>
                <a:latin typeface="Calibri" panose="020F0502020204030204" pitchFamily="34" charset="0"/>
                <a:ea typeface="Calibri" panose="020F0502020204030204" pitchFamily="34" charset="0"/>
                <a:cs typeface="Times New Roman" panose="02020603050405020304" pitchFamily="18" charset="0"/>
              </a:rPr>
              <a:t>3  </a:t>
            </a:r>
            <a:r>
              <a:rPr lang="tr-TR" sz="1600" b="1" dirty="0">
                <a:solidFill>
                  <a:srgbClr val="90C226"/>
                </a:solidFill>
                <a:latin typeface="Calibri" panose="020F0502020204030204" pitchFamily="34" charset="0"/>
                <a:ea typeface="Calibri" panose="020F0502020204030204" pitchFamily="34" charset="0"/>
                <a:cs typeface="Times New Roman" panose="02020603050405020304" pitchFamily="18" charset="0"/>
              </a:rPr>
              <a:t>How is </a:t>
            </a:r>
            <a:r>
              <a:rPr lang="tr-TR" sz="1600" b="1"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this</a:t>
            </a:r>
            <a:r>
              <a:rPr lang="tr-TR" sz="1600" b="1"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1600" b="1"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objective</a:t>
            </a:r>
            <a:r>
              <a:rPr lang="tr-TR" sz="1600" b="1"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1600" b="1"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linked</a:t>
            </a:r>
            <a:r>
              <a:rPr lang="tr-TR" sz="1600" b="1"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1600" b="1"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with</a:t>
            </a:r>
            <a:r>
              <a:rPr lang="tr-TR" sz="1600" b="1"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1600" b="1"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the</a:t>
            </a:r>
            <a:r>
              <a:rPr lang="tr-TR" sz="1600" b="1"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1600" b="1"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needs</a:t>
            </a:r>
            <a:r>
              <a:rPr lang="tr-TR" sz="1600" b="1"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1600" b="1"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and</a:t>
            </a:r>
            <a:r>
              <a:rPr lang="tr-TR" sz="1600" b="1"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1600" b="1"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challenges</a:t>
            </a:r>
            <a:r>
              <a:rPr lang="tr-TR" sz="1600" b="1"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1600" b="1"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you</a:t>
            </a:r>
            <a:r>
              <a:rPr lang="tr-TR" sz="1600" b="1"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1600" b="1"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have</a:t>
            </a:r>
            <a:r>
              <a:rPr lang="tr-TR" sz="1600" b="1"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1600" b="1"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described</a:t>
            </a:r>
            <a:r>
              <a:rPr lang="tr-TR" sz="1600" b="1" dirty="0">
                <a:solidFill>
                  <a:srgbClr val="90C226"/>
                </a:solidFill>
                <a:latin typeface="Calibri" panose="020F0502020204030204" pitchFamily="34" charset="0"/>
                <a:ea typeface="Calibri" panose="020F0502020204030204" pitchFamily="34" charset="0"/>
                <a:cs typeface="Times New Roman" panose="02020603050405020304" pitchFamily="18" charset="0"/>
              </a:rPr>
              <a:t> in </a:t>
            </a:r>
            <a:r>
              <a:rPr lang="tr-TR" sz="1600" b="1"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the</a:t>
            </a:r>
            <a:r>
              <a:rPr lang="tr-TR" sz="1600" b="1"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1600" b="1"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previous</a:t>
            </a:r>
            <a:r>
              <a:rPr lang="tr-TR" sz="1600" b="1"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1600" b="1"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question</a:t>
            </a:r>
            <a:r>
              <a:rPr lang="tr-TR" sz="1600" b="1" dirty="0">
                <a:solidFill>
                  <a:srgbClr val="90C226"/>
                </a:solidFill>
                <a:latin typeface="Calibri" panose="020F0502020204030204" pitchFamily="34" charset="0"/>
                <a:ea typeface="Calibri" panose="020F0502020204030204" pitchFamily="34" charset="0"/>
                <a:cs typeface="Times New Roman" panose="02020603050405020304" pitchFamily="18" charset="0"/>
              </a:rPr>
              <a:t>? Bu hedef önceki soruda tanımladığınız ihtiyaçlar ve zorluklarla nasıl bağlantılı?</a:t>
            </a:r>
            <a:endParaRPr lang="tr-TR" dirty="0"/>
          </a:p>
        </p:txBody>
      </p:sp>
      <p:sp>
        <p:nvSpPr>
          <p:cNvPr id="3" name="İçerik Yer Tutucusu 2"/>
          <p:cNvSpPr>
            <a:spLocks noGrp="1"/>
          </p:cNvSpPr>
          <p:nvPr>
            <p:ph idx="1"/>
          </p:nvPr>
        </p:nvSpPr>
        <p:spPr>
          <a:xfrm>
            <a:off x="677334" y="1634378"/>
            <a:ext cx="8596668" cy="4688784"/>
          </a:xfrm>
        </p:spPr>
        <p:txBody>
          <a:bodyPr>
            <a:normAutofit lnSpcReduction="10000"/>
          </a:bodyPr>
          <a:lstStyle/>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a:t>
            </a:r>
            <a:r>
              <a:rPr lang="tr-TR" dirty="0">
                <a:latin typeface="Calibri" panose="020F0502020204030204" pitchFamily="34" charset="0"/>
                <a:ea typeface="Calibri" panose="020F0502020204030204" pitchFamily="34" charset="0"/>
                <a:cs typeface="Times New Roman" panose="02020603050405020304" pitchFamily="18" charset="0"/>
              </a:rPr>
              <a:t>2023 Eğitim </a:t>
            </a:r>
            <a:r>
              <a:rPr lang="tr-TR" dirty="0" err="1">
                <a:latin typeface="Calibri" panose="020F0502020204030204" pitchFamily="34" charset="0"/>
                <a:ea typeface="Calibri" panose="020F0502020204030204" pitchFamily="34" charset="0"/>
                <a:cs typeface="Times New Roman" panose="02020603050405020304" pitchFamily="18" charset="0"/>
              </a:rPr>
              <a:t>Vizyonununda</a:t>
            </a:r>
            <a:r>
              <a:rPr lang="tr-TR" dirty="0">
                <a:latin typeface="Calibri" panose="020F0502020204030204" pitchFamily="34" charset="0"/>
                <a:ea typeface="Calibri" panose="020F0502020204030204" pitchFamily="34" charset="0"/>
                <a:cs typeface="Times New Roman" panose="02020603050405020304" pitchFamily="18" charset="0"/>
              </a:rPr>
              <a:t> okul dışı öğrenme ortamlarının bilinçli bir şekilde kullanılması eğitime ciddi katkılar sunacak ve akademik bilginin yaşam becerisine dönüşmesini sağlayacaktır.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Oyunlar </a:t>
            </a:r>
            <a:r>
              <a:rPr lang="tr-TR" dirty="0">
                <a:latin typeface="Calibri" panose="020F0502020204030204" pitchFamily="34" charset="0"/>
                <a:ea typeface="Calibri" panose="020F0502020204030204" pitchFamily="34" charset="0"/>
                <a:cs typeface="Times New Roman" panose="02020603050405020304" pitchFamily="18" charset="0"/>
              </a:rPr>
              <a:t>çocukların fiziksel yeteneklerini ve zekasını geliştirdiği gibi en güzel eğlenceleridir. Doğduğu kültüre ve yaşadığı iklime göre çeşitlilik gösteren çocuk oyunları halk kültürünü de ayakta tutmaya çalışır. Aynı zamanda kuralları bilindikten sonra etkili bir iletişim ve kaynaşma dilidir.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Biz </a:t>
            </a:r>
            <a:r>
              <a:rPr lang="tr-TR" dirty="0">
                <a:latin typeface="Calibri" panose="020F0502020204030204" pitchFamily="34" charset="0"/>
                <a:ea typeface="Calibri" panose="020F0502020204030204" pitchFamily="34" charset="0"/>
                <a:cs typeface="Times New Roman" panose="02020603050405020304" pitchFamily="18" charset="0"/>
              </a:rPr>
              <a:t>de hareketliliğin sağlanacağı ülkelerdeki kurs ve işbaşı gözlem sırasında o yörenin geleneksel çocuk oyunlarını yerinde görmek bu yolla iletişim ve kaynaşma yaparak kültürel bir köprü kurmak istiyoruz.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smtClean="0">
                <a:solidFill>
                  <a:srgbClr val="C00000"/>
                </a:solidFill>
                <a:latin typeface="Calibri" panose="020F0502020204030204" pitchFamily="34" charset="0"/>
                <a:ea typeface="Calibri" panose="020F0502020204030204" pitchFamily="34" charset="0"/>
                <a:cs typeface="Times New Roman" panose="02020603050405020304" pitchFamily="18" charset="0"/>
              </a:rPr>
              <a:t>Duygusal </a:t>
            </a:r>
            <a:r>
              <a:rPr lang="tr-TR" dirty="0">
                <a:solidFill>
                  <a:srgbClr val="C00000"/>
                </a:solidFill>
                <a:latin typeface="Calibri" panose="020F0502020204030204" pitchFamily="34" charset="0"/>
                <a:ea typeface="Calibri" panose="020F0502020204030204" pitchFamily="34" charset="0"/>
                <a:cs typeface="Times New Roman" panose="02020603050405020304" pitchFamily="18" charset="0"/>
              </a:rPr>
              <a:t>ve sosyal becerilerinin gelişimlerini destekleyecek doğada eğitim ortamlarının hazırlanması kaynaştırma öğrencilerimizin kalıcı yaşam becerilerinin geliştirilmesinde mutlu, sosyal ve öz güveni yüksek bireyler olarak yetiştirilmesinde önemli rol oynayacaktır.</a:t>
            </a:r>
          </a:p>
          <a:p>
            <a:endParaRPr lang="tr-TR" dirty="0"/>
          </a:p>
        </p:txBody>
      </p:sp>
    </p:spTree>
    <p:extLst>
      <p:ext uri="{BB962C8B-B14F-4D97-AF65-F5344CB8AC3E}">
        <p14:creationId xmlns:p14="http://schemas.microsoft.com/office/powerpoint/2010/main" val="3350783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200" dirty="0">
                <a:solidFill>
                  <a:srgbClr val="90C226"/>
                </a:solidFill>
                <a:latin typeface="Calibri" panose="020F0502020204030204" pitchFamily="34" charset="0"/>
                <a:ea typeface="Calibri" panose="020F0502020204030204" pitchFamily="34" charset="0"/>
                <a:cs typeface="Times New Roman" panose="02020603050405020304" pitchFamily="18" charset="0"/>
              </a:rPr>
              <a:t>How </a:t>
            </a:r>
            <a:r>
              <a:rPr lang="tr-TR" sz="2200"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are</a:t>
            </a:r>
            <a:r>
              <a:rPr lang="tr-TR" sz="2200"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you</a:t>
            </a:r>
            <a:r>
              <a:rPr lang="tr-TR" sz="2200"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going</a:t>
            </a:r>
            <a:r>
              <a:rPr lang="tr-TR" sz="2200"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to</a:t>
            </a:r>
            <a:r>
              <a:rPr lang="tr-TR" sz="2200"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evaluate</a:t>
            </a:r>
            <a:r>
              <a:rPr lang="tr-TR" sz="2200"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if</a:t>
            </a:r>
            <a:r>
              <a:rPr lang="tr-TR" sz="2200"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the</a:t>
            </a:r>
            <a:r>
              <a:rPr lang="tr-TR" sz="2200"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objective</a:t>
            </a:r>
            <a:r>
              <a:rPr lang="tr-TR" sz="2200" dirty="0">
                <a:solidFill>
                  <a:srgbClr val="90C226"/>
                </a:solidFill>
                <a:latin typeface="Calibri" panose="020F0502020204030204" pitchFamily="34" charset="0"/>
                <a:ea typeface="Calibri" panose="020F0502020204030204" pitchFamily="34" charset="0"/>
                <a:cs typeface="Times New Roman" panose="02020603050405020304" pitchFamily="18" charset="0"/>
              </a:rPr>
              <a:t> has </a:t>
            </a:r>
            <a:r>
              <a:rPr lang="tr-TR" sz="2200"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been</a:t>
            </a:r>
            <a:r>
              <a:rPr lang="tr-TR" sz="2200"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reached</a:t>
            </a:r>
            <a:r>
              <a:rPr lang="tr-TR" sz="2700"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2700" dirty="0">
                <a:solidFill>
                  <a:srgbClr val="C42F1A">
                    <a:lumMod val="75000"/>
                  </a:srgbClr>
                </a:solidFill>
                <a:latin typeface="Calibri" panose="020F0502020204030204" pitchFamily="34" charset="0"/>
                <a:ea typeface="Calibri" panose="020F0502020204030204" pitchFamily="34" charset="0"/>
                <a:cs typeface="Times New Roman" panose="02020603050405020304" pitchFamily="18" charset="0"/>
              </a:rPr>
              <a:t>Hedefe ulaşılıp ulaşılmadığını nasıl değerlendireceksiniz? </a:t>
            </a:r>
            <a:endParaRPr lang="tr-TR" dirty="0"/>
          </a:p>
        </p:txBody>
      </p:sp>
      <p:sp>
        <p:nvSpPr>
          <p:cNvPr id="3" name="İçerik Yer Tutucusu 2"/>
          <p:cNvSpPr>
            <a:spLocks noGrp="1"/>
          </p:cNvSpPr>
          <p:nvPr>
            <p:ph idx="1"/>
          </p:nvPr>
        </p:nvSpPr>
        <p:spPr>
          <a:xfrm>
            <a:off x="677334" y="1930401"/>
            <a:ext cx="8596668" cy="4110962"/>
          </a:xfrm>
        </p:spPr>
        <p:txBody>
          <a:bodyPr/>
          <a:lstStyle/>
          <a:p>
            <a:pPr>
              <a:lnSpc>
                <a:spcPct val="107000"/>
              </a:lnSpc>
              <a:spcAft>
                <a:spcPts val="800"/>
              </a:spcAft>
            </a:pPr>
            <a:r>
              <a:rPr lang="tr-TR" sz="2000" dirty="0">
                <a:latin typeface="Calibri" panose="020F0502020204030204" pitchFamily="34" charset="0"/>
                <a:ea typeface="Calibri" panose="020F0502020204030204" pitchFamily="34" charset="0"/>
                <a:cs typeface="Times New Roman" panose="02020603050405020304" pitchFamily="18" charset="0"/>
              </a:rPr>
              <a:t>Personelden işbaşı gözlem öncesinde beklentilerini, sonrasında da beklentilerini karşılayıp karşılamadığını tespit etmeleri amacıyla 5 E eğitim modelinden (giriş, keşfetme, açıklama, derinleştirme ve değerlendirme) hangilerini etkin bir şekilde kullandığını açıklayan oyunların öğrenciler üzerindeki etkisine yönelik bir değerlendirme formu doldurmaları istenecektir. </a:t>
            </a: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000" b="1" dirty="0" smtClean="0">
                <a:solidFill>
                  <a:srgbClr val="C00000"/>
                </a:solidFill>
                <a:latin typeface="Calibri" panose="020F0502020204030204" pitchFamily="34" charset="0"/>
                <a:ea typeface="Calibri" panose="020F0502020204030204" pitchFamily="34" charset="0"/>
                <a:cs typeface="Times New Roman" panose="02020603050405020304" pitchFamily="18" charset="0"/>
              </a:rPr>
              <a:t>Sonrasında da öğrenilen </a:t>
            </a:r>
            <a:r>
              <a:rPr lang="tr-TR" sz="20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oyunların eğitime entegre edilmesi sağlanarak öğrencilerin günlük yaşam becerilerine ve akranlarıyla iletişimlerine etkisi gözlem yoluyla da değerlendirilecektir.</a:t>
            </a:r>
          </a:p>
          <a:p>
            <a:endParaRPr lang="tr-TR" dirty="0" smtClean="0"/>
          </a:p>
          <a:p>
            <a:endParaRPr lang="tr-TR" dirty="0"/>
          </a:p>
        </p:txBody>
      </p:sp>
    </p:spTree>
    <p:extLst>
      <p:ext uri="{BB962C8B-B14F-4D97-AF65-F5344CB8AC3E}">
        <p14:creationId xmlns:p14="http://schemas.microsoft.com/office/powerpoint/2010/main" val="201440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19177" y="396816"/>
            <a:ext cx="9514936" cy="1449238"/>
          </a:xfrm>
        </p:spPr>
        <p:txBody>
          <a:bodyPr>
            <a:normAutofit fontScale="90000"/>
          </a:bodyPr>
          <a:lstStyle/>
          <a:p>
            <a:r>
              <a:rPr lang="tr-TR" b="1" dirty="0" smtClean="0">
                <a:solidFill>
                  <a:srgbClr val="C00000"/>
                </a:solidFill>
                <a:latin typeface="Calibri" panose="020F0502020204030204" pitchFamily="34" charset="0"/>
                <a:ea typeface="Calibri" panose="020F0502020204030204" pitchFamily="34" charset="0"/>
                <a:cs typeface="Times New Roman" panose="02020603050405020304" pitchFamily="18" charset="0"/>
              </a:rPr>
              <a:t>KURS ve İŞBAŞI GÖZLEM HAREKETLİLİĞİ SONRASINDA </a:t>
            </a:r>
            <a:r>
              <a:rPr lang="tr-TR" sz="1800" dirty="0" err="1" smtClean="0">
                <a:latin typeface="Calibri" panose="020F0502020204030204" pitchFamily="34" charset="0"/>
                <a:ea typeface="Calibri" panose="020F0502020204030204" pitchFamily="34" charset="0"/>
                <a:cs typeface="Times New Roman" panose="02020603050405020304" pitchFamily="18" charset="0"/>
              </a:rPr>
              <a:t>What</a:t>
            </a:r>
            <a:r>
              <a:rPr lang="tr-TR" sz="1800" dirty="0" smtClean="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benefits</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are</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the</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planned</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activities</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going</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to</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bring</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to</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the</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involved</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participants</a:t>
            </a:r>
            <a:r>
              <a:rPr lang="tr-TR" sz="1800" dirty="0" smtClean="0">
                <a:latin typeface="Calibri" panose="020F0502020204030204" pitchFamily="34" charset="0"/>
                <a:ea typeface="Calibri" panose="020F0502020204030204" pitchFamily="34" charset="0"/>
                <a:cs typeface="Times New Roman" panose="02020603050405020304" pitchFamily="18" charset="0"/>
              </a:rPr>
              <a:t>?</a:t>
            </a:r>
            <a:br>
              <a:rPr lang="tr-TR" sz="1800" dirty="0" smtClean="0">
                <a:latin typeface="Calibri" panose="020F0502020204030204" pitchFamily="34" charset="0"/>
                <a:ea typeface="Calibri" panose="020F0502020204030204" pitchFamily="34" charset="0"/>
                <a:cs typeface="Times New Roman" panose="02020603050405020304" pitchFamily="18" charset="0"/>
              </a:rPr>
            </a:br>
            <a:r>
              <a:rPr lang="tr-TR" sz="1800" dirty="0" smtClean="0">
                <a:latin typeface="Calibri" panose="020F0502020204030204" pitchFamily="34" charset="0"/>
                <a:ea typeface="Calibri" panose="020F0502020204030204" pitchFamily="34" charset="0"/>
                <a:cs typeface="Times New Roman" panose="02020603050405020304" pitchFamily="18" charset="0"/>
              </a:rPr>
              <a:t> </a:t>
            </a:r>
            <a:r>
              <a:rPr lang="tr-TR" sz="1800" dirty="0">
                <a:latin typeface="Calibri" panose="020F0502020204030204" pitchFamily="34" charset="0"/>
                <a:ea typeface="Calibri" panose="020F0502020204030204" pitchFamily="34" charset="0"/>
                <a:cs typeface="Times New Roman" panose="02020603050405020304" pitchFamily="18" charset="0"/>
              </a:rPr>
              <a:t>i. </a:t>
            </a:r>
            <a:r>
              <a:rPr lang="tr-TR" sz="1800" dirty="0" err="1">
                <a:latin typeface="Calibri" panose="020F0502020204030204" pitchFamily="34" charset="0"/>
                <a:ea typeface="Calibri" panose="020F0502020204030204" pitchFamily="34" charset="0"/>
                <a:cs typeface="Times New Roman" panose="02020603050405020304" pitchFamily="18" charset="0"/>
              </a:rPr>
              <a:t>Please</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briefly</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describe</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the</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expected</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learning</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outcomes</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what</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are</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the</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participants</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going</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to</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err="1">
                <a:latin typeface="Calibri" panose="020F0502020204030204" pitchFamily="34" charset="0"/>
                <a:ea typeface="Calibri" panose="020F0502020204030204" pitchFamily="34" charset="0"/>
                <a:cs typeface="Times New Roman" panose="02020603050405020304" pitchFamily="18" charset="0"/>
              </a:rPr>
              <a:t>learn</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smtClean="0">
                <a:latin typeface="Calibri" panose="020F0502020204030204" pitchFamily="34" charset="0"/>
                <a:ea typeface="Calibri" panose="020F0502020204030204" pitchFamily="34" charset="0"/>
                <a:cs typeface="Times New Roman" panose="02020603050405020304" pitchFamily="18" charset="0"/>
              </a:rPr>
              <a:t/>
            </a:r>
            <a:br>
              <a:rPr lang="tr-TR" sz="1800" dirty="0" smtClean="0">
                <a:latin typeface="Calibri" panose="020F0502020204030204" pitchFamily="34" charset="0"/>
                <a:ea typeface="Calibri" panose="020F0502020204030204" pitchFamily="34" charset="0"/>
                <a:cs typeface="Times New Roman" panose="02020603050405020304" pitchFamily="18" charset="0"/>
              </a:rPr>
            </a:br>
            <a:r>
              <a:rPr lang="tr-TR" sz="1600"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Planlanan </a:t>
            </a:r>
            <a:r>
              <a:rPr lang="tr-TR" sz="16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faaliyetler ilgili katılımcılara ne gibi faydalar sağlayacak? </a:t>
            </a:r>
            <a:r>
              <a:rPr lang="tr-TR" sz="1600"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
            </a:r>
            <a:br>
              <a:rPr lang="tr-TR" sz="1600"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br>
            <a:r>
              <a:rPr lang="tr-TR" sz="1600"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Beklenen </a:t>
            </a:r>
            <a:r>
              <a:rPr lang="tr-TR" sz="16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öğrenme çıktılarını kısaca tanımlayın: katılımcılar ne öğrenecek</a:t>
            </a:r>
            <a:r>
              <a:rPr lang="tr-TR" sz="1600"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a:t>
            </a:r>
            <a:br>
              <a:rPr lang="tr-TR" sz="1600"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br>
            <a:r>
              <a:rPr lang="tr-TR" sz="1600" b="1" dirty="0">
                <a:solidFill>
                  <a:srgbClr val="002060"/>
                </a:solidFill>
              </a:rPr>
              <a:t>Faaliyetler gerçekleştikten sonra öğrenme çıktılarını nasıl değerlendireceksiniz?</a:t>
            </a:r>
            <a:r>
              <a:rPr lang="tr-TR" sz="1600" b="1" dirty="0">
                <a:solidFill>
                  <a:schemeClr val="tx1"/>
                </a:solidFill>
                <a:latin typeface="Calibri" panose="020F0502020204030204" pitchFamily="34" charset="0"/>
                <a:ea typeface="Calibri" panose="020F0502020204030204" pitchFamily="34" charset="0"/>
                <a:cs typeface="Times New Roman" panose="02020603050405020304" pitchFamily="18" charset="0"/>
              </a:rPr>
              <a:t/>
            </a:r>
            <a:br>
              <a:rPr lang="tr-TR" sz="1600" b="1" dirty="0">
                <a:solidFill>
                  <a:schemeClr val="tx1"/>
                </a:solidFill>
                <a:latin typeface="Calibri" panose="020F0502020204030204" pitchFamily="34" charset="0"/>
                <a:ea typeface="Calibri" panose="020F0502020204030204" pitchFamily="34" charset="0"/>
                <a:cs typeface="Times New Roman" panose="02020603050405020304" pitchFamily="18" charset="0"/>
              </a:rPr>
            </a:br>
            <a:r>
              <a:rPr lang="tr-TR" dirty="0">
                <a:latin typeface="Calibri" panose="020F0502020204030204" pitchFamily="34" charset="0"/>
                <a:ea typeface="Calibri" panose="020F0502020204030204" pitchFamily="34" charset="0"/>
                <a:cs typeface="Times New Roman" panose="02020603050405020304" pitchFamily="18" charset="0"/>
              </a:rPr>
              <a:t/>
            </a:r>
            <a:br>
              <a:rPr lang="tr-TR" dirty="0">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p:cNvSpPr>
            <a:spLocks noGrp="1"/>
          </p:cNvSpPr>
          <p:nvPr>
            <p:ph idx="1"/>
          </p:nvPr>
        </p:nvSpPr>
        <p:spPr>
          <a:xfrm>
            <a:off x="677334" y="2160589"/>
            <a:ext cx="8596668" cy="4447245"/>
          </a:xfrm>
        </p:spPr>
        <p:txBody>
          <a:bodyPr>
            <a:normAutofit fontScale="92500" lnSpcReduction="10000"/>
          </a:bodyPr>
          <a:lstStyle/>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Personelimiz </a:t>
            </a:r>
            <a:r>
              <a:rPr lang="tr-TR" dirty="0">
                <a:latin typeface="Calibri" panose="020F0502020204030204" pitchFamily="34" charset="0"/>
                <a:ea typeface="Calibri" panose="020F0502020204030204" pitchFamily="34" charset="0"/>
                <a:cs typeface="Times New Roman" panose="02020603050405020304" pitchFamily="18" charset="0"/>
              </a:rPr>
              <a:t>İtalya'da alacağı kursla ö</a:t>
            </a:r>
            <a:r>
              <a:rPr lang="tr-TR" dirty="0" smtClean="0">
                <a:latin typeface="Calibri" panose="020F0502020204030204" pitchFamily="34" charset="0"/>
                <a:ea typeface="Calibri" panose="020F0502020204030204" pitchFamily="34" charset="0"/>
                <a:cs typeface="Times New Roman" panose="02020603050405020304" pitchFamily="18" charset="0"/>
              </a:rPr>
              <a:t>nceki </a:t>
            </a:r>
            <a:r>
              <a:rPr lang="tr-TR" dirty="0">
                <a:latin typeface="Calibri" panose="020F0502020204030204" pitchFamily="34" charset="0"/>
                <a:ea typeface="Calibri" panose="020F0502020204030204" pitchFamily="34" charset="0"/>
                <a:cs typeface="Times New Roman" panose="02020603050405020304" pitchFamily="18" charset="0"/>
              </a:rPr>
              <a:t>öğrenimlerinin ve yaşam tecrübelerinin üzerine yeni bilgiler koyacaktır.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Kaynaştırma </a:t>
            </a:r>
            <a:r>
              <a:rPr lang="tr-TR" dirty="0">
                <a:latin typeface="Calibri" panose="020F0502020204030204" pitchFamily="34" charset="0"/>
                <a:ea typeface="Calibri" panose="020F0502020204030204" pitchFamily="34" charset="0"/>
                <a:cs typeface="Times New Roman" panose="02020603050405020304" pitchFamily="18" charset="0"/>
              </a:rPr>
              <a:t>/bütünleştirme öğrencilerinin tanılanması ve okullara yerleştirme sürecindeki farklılıkları, </a:t>
            </a:r>
            <a:r>
              <a:rPr lang="tr-TR" dirty="0" err="1">
                <a:latin typeface="Calibri" panose="020F0502020204030204" pitchFamily="34" charset="0"/>
                <a:ea typeface="Calibri" panose="020F0502020204030204" pitchFamily="34" charset="0"/>
                <a:cs typeface="Times New Roman" panose="02020603050405020304" pitchFamily="18" charset="0"/>
              </a:rPr>
              <a:t>BEP’in</a:t>
            </a:r>
            <a:r>
              <a:rPr lang="tr-TR" dirty="0">
                <a:latin typeface="Calibri" panose="020F0502020204030204" pitchFamily="34" charset="0"/>
                <a:ea typeface="Calibri" panose="020F0502020204030204" pitchFamily="34" charset="0"/>
                <a:cs typeface="Times New Roman" panose="02020603050405020304" pitchFamily="18" charset="0"/>
              </a:rPr>
              <a:t> nasıl yapıldığını, bu öğrencilerin eğitimine yönelik Avrupa'da kullanılan yöntem teknikleri, kaynaştırma öğrencileri için yapılan sınıf ve okul oryantasyon çalışmalarını, aktiviteler ve dersler sırasında kaynaştırma öğrencilerinin akranlarıyla iletişiminin takibine yönelik çalışmaları öğreneceklerdir.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Geleneksel </a:t>
            </a:r>
            <a:r>
              <a:rPr lang="tr-TR" dirty="0">
                <a:latin typeface="Calibri" panose="020F0502020204030204" pitchFamily="34" charset="0"/>
                <a:ea typeface="Calibri" panose="020F0502020204030204" pitchFamily="34" charset="0"/>
                <a:cs typeface="Times New Roman" panose="02020603050405020304" pitchFamily="18" charset="0"/>
              </a:rPr>
              <a:t>çocuk oyunlarını ve bu oyunların kaynaştırma öğrencilerinin eğitimine katkısını öğrenirken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Avrupa </a:t>
            </a:r>
            <a:r>
              <a:rPr lang="tr-TR" dirty="0">
                <a:latin typeface="Calibri" panose="020F0502020204030204" pitchFamily="34" charset="0"/>
                <a:ea typeface="Calibri" panose="020F0502020204030204" pitchFamily="34" charset="0"/>
                <a:cs typeface="Times New Roman" panose="02020603050405020304" pitchFamily="18" charset="0"/>
              </a:rPr>
              <a:t>kültürünü tanıyacak, kaynaştırma eğitiminin Avrupa düzeyine çıkartılması için gerekli </a:t>
            </a:r>
            <a:r>
              <a:rPr lang="tr-TR" dirty="0" err="1">
                <a:latin typeface="Calibri" panose="020F0502020204030204" pitchFamily="34" charset="0"/>
                <a:ea typeface="Calibri" panose="020F0502020204030204" pitchFamily="34" charset="0"/>
                <a:cs typeface="Times New Roman" panose="02020603050405020304" pitchFamily="18" charset="0"/>
              </a:rPr>
              <a:t>metodojileri</a:t>
            </a:r>
            <a:r>
              <a:rPr lang="tr-TR" dirty="0">
                <a:latin typeface="Calibri" panose="020F0502020204030204" pitchFamily="34" charset="0"/>
                <a:ea typeface="Calibri" panose="020F0502020204030204" pitchFamily="34" charset="0"/>
                <a:cs typeface="Times New Roman" panose="02020603050405020304" pitchFamily="18" charset="0"/>
              </a:rPr>
              <a:t> uygulamayı öğreneceklerdir.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Kurslar </a:t>
            </a:r>
            <a:r>
              <a:rPr lang="tr-TR" dirty="0">
                <a:latin typeface="Calibri" panose="020F0502020204030204" pitchFamily="34" charset="0"/>
                <a:ea typeface="Calibri" panose="020F0502020204030204" pitchFamily="34" charset="0"/>
                <a:cs typeface="Times New Roman" panose="02020603050405020304" pitchFamily="18" charset="0"/>
              </a:rPr>
              <a:t>sayesinde/sırasında iletişim becerileri ve dil yeterlilik seviyesi artacak ve kurs sonrasında kazanılan sosyal ve beşeri yeterlilikler tüm öğrencilere yarar sağlayacaktır.</a:t>
            </a:r>
          </a:p>
          <a:p>
            <a:endParaRPr lang="tr-TR" dirty="0"/>
          </a:p>
        </p:txBody>
      </p:sp>
    </p:spTree>
    <p:extLst>
      <p:ext uri="{BB962C8B-B14F-4D97-AF65-F5344CB8AC3E}">
        <p14:creationId xmlns:p14="http://schemas.microsoft.com/office/powerpoint/2010/main" val="3530730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400" dirty="0">
                <a:latin typeface="Calibri" panose="020F0502020204030204" pitchFamily="34" charset="0"/>
                <a:ea typeface="Calibri" panose="020F0502020204030204" pitchFamily="34" charset="0"/>
                <a:cs typeface="Times New Roman" panose="02020603050405020304" pitchFamily="18" charset="0"/>
              </a:rPr>
              <a:t>ii. How </a:t>
            </a:r>
            <a:r>
              <a:rPr lang="tr-TR" sz="2400" dirty="0" err="1">
                <a:latin typeface="Calibri" panose="020F0502020204030204" pitchFamily="34" charset="0"/>
                <a:ea typeface="Calibri" panose="020F0502020204030204" pitchFamily="34" charset="0"/>
                <a:cs typeface="Times New Roman" panose="02020603050405020304" pitchFamily="18" charset="0"/>
              </a:rPr>
              <a:t>are</a:t>
            </a:r>
            <a:r>
              <a:rPr lang="tr-TR" sz="2400" dirty="0">
                <a:latin typeface="Calibri" panose="020F0502020204030204" pitchFamily="34" charset="0"/>
                <a:ea typeface="Calibri" panose="020F0502020204030204" pitchFamily="34" charset="0"/>
                <a:cs typeface="Times New Roman" panose="02020603050405020304" pitchFamily="18" charset="0"/>
              </a:rPr>
              <a:t> </a:t>
            </a:r>
            <a:r>
              <a:rPr lang="tr-TR" sz="2400" dirty="0" err="1">
                <a:latin typeface="Calibri" panose="020F0502020204030204" pitchFamily="34" charset="0"/>
                <a:ea typeface="Calibri" panose="020F0502020204030204" pitchFamily="34" charset="0"/>
                <a:cs typeface="Times New Roman" panose="02020603050405020304" pitchFamily="18" charset="0"/>
              </a:rPr>
              <a:t>you</a:t>
            </a:r>
            <a:r>
              <a:rPr lang="tr-TR" sz="2400" dirty="0">
                <a:latin typeface="Calibri" panose="020F0502020204030204" pitchFamily="34" charset="0"/>
                <a:ea typeface="Calibri" panose="020F0502020204030204" pitchFamily="34" charset="0"/>
                <a:cs typeface="Times New Roman" panose="02020603050405020304" pitchFamily="18" charset="0"/>
              </a:rPr>
              <a:t> </a:t>
            </a:r>
            <a:r>
              <a:rPr lang="tr-TR" sz="2400" dirty="0" err="1">
                <a:latin typeface="Calibri" panose="020F0502020204030204" pitchFamily="34" charset="0"/>
                <a:ea typeface="Calibri" panose="020F0502020204030204" pitchFamily="34" charset="0"/>
                <a:cs typeface="Times New Roman" panose="02020603050405020304" pitchFamily="18" charset="0"/>
              </a:rPr>
              <a:t>going</a:t>
            </a:r>
            <a:r>
              <a:rPr lang="tr-TR" sz="2400" dirty="0">
                <a:latin typeface="Calibri" panose="020F0502020204030204" pitchFamily="34" charset="0"/>
                <a:ea typeface="Calibri" panose="020F0502020204030204" pitchFamily="34" charset="0"/>
                <a:cs typeface="Times New Roman" panose="02020603050405020304" pitchFamily="18" charset="0"/>
              </a:rPr>
              <a:t> </a:t>
            </a:r>
            <a:r>
              <a:rPr lang="tr-TR" sz="2400" dirty="0" err="1">
                <a:latin typeface="Calibri" panose="020F0502020204030204" pitchFamily="34" charset="0"/>
                <a:ea typeface="Calibri" panose="020F0502020204030204" pitchFamily="34" charset="0"/>
                <a:cs typeface="Times New Roman" panose="02020603050405020304" pitchFamily="18" charset="0"/>
              </a:rPr>
              <a:t>to</a:t>
            </a:r>
            <a:r>
              <a:rPr lang="tr-TR" sz="2400" dirty="0">
                <a:latin typeface="Calibri" panose="020F0502020204030204" pitchFamily="34" charset="0"/>
                <a:ea typeface="Calibri" panose="020F0502020204030204" pitchFamily="34" charset="0"/>
                <a:cs typeface="Times New Roman" panose="02020603050405020304" pitchFamily="18" charset="0"/>
              </a:rPr>
              <a:t> </a:t>
            </a:r>
            <a:r>
              <a:rPr lang="tr-TR" sz="2400" dirty="0" err="1">
                <a:latin typeface="Calibri" panose="020F0502020204030204" pitchFamily="34" charset="0"/>
                <a:ea typeface="Calibri" panose="020F0502020204030204" pitchFamily="34" charset="0"/>
                <a:cs typeface="Times New Roman" panose="02020603050405020304" pitchFamily="18" charset="0"/>
              </a:rPr>
              <a:t>evaluate</a:t>
            </a:r>
            <a:r>
              <a:rPr lang="tr-TR" sz="2400" dirty="0">
                <a:latin typeface="Calibri" panose="020F0502020204030204" pitchFamily="34" charset="0"/>
                <a:ea typeface="Calibri" panose="020F0502020204030204" pitchFamily="34" charset="0"/>
                <a:cs typeface="Times New Roman" panose="02020603050405020304" pitchFamily="18" charset="0"/>
              </a:rPr>
              <a:t> </a:t>
            </a:r>
            <a:r>
              <a:rPr lang="tr-TR" sz="2400" dirty="0" err="1">
                <a:latin typeface="Calibri" panose="020F0502020204030204" pitchFamily="34" charset="0"/>
                <a:ea typeface="Calibri" panose="020F0502020204030204" pitchFamily="34" charset="0"/>
                <a:cs typeface="Times New Roman" panose="02020603050405020304" pitchFamily="18" charset="0"/>
              </a:rPr>
              <a:t>the</a:t>
            </a:r>
            <a:r>
              <a:rPr lang="tr-TR" sz="2400" dirty="0">
                <a:latin typeface="Calibri" panose="020F0502020204030204" pitchFamily="34" charset="0"/>
                <a:ea typeface="Calibri" panose="020F0502020204030204" pitchFamily="34" charset="0"/>
                <a:cs typeface="Times New Roman" panose="02020603050405020304" pitchFamily="18" charset="0"/>
              </a:rPr>
              <a:t> </a:t>
            </a:r>
            <a:r>
              <a:rPr lang="tr-TR" sz="2400" dirty="0" err="1">
                <a:latin typeface="Calibri" panose="020F0502020204030204" pitchFamily="34" charset="0"/>
                <a:ea typeface="Calibri" panose="020F0502020204030204" pitchFamily="34" charset="0"/>
                <a:cs typeface="Times New Roman" panose="02020603050405020304" pitchFamily="18" charset="0"/>
              </a:rPr>
              <a:t>learning</a:t>
            </a:r>
            <a:r>
              <a:rPr lang="tr-TR" sz="2400" dirty="0">
                <a:latin typeface="Calibri" panose="020F0502020204030204" pitchFamily="34" charset="0"/>
                <a:ea typeface="Calibri" panose="020F0502020204030204" pitchFamily="34" charset="0"/>
                <a:cs typeface="Times New Roman" panose="02020603050405020304" pitchFamily="18" charset="0"/>
              </a:rPr>
              <a:t> </a:t>
            </a:r>
            <a:r>
              <a:rPr lang="tr-TR" sz="2400" dirty="0" err="1">
                <a:latin typeface="Calibri" panose="020F0502020204030204" pitchFamily="34" charset="0"/>
                <a:ea typeface="Calibri" panose="020F0502020204030204" pitchFamily="34" charset="0"/>
                <a:cs typeface="Times New Roman" panose="02020603050405020304" pitchFamily="18" charset="0"/>
              </a:rPr>
              <a:t>outcomes</a:t>
            </a:r>
            <a:r>
              <a:rPr lang="tr-TR" sz="2400" dirty="0">
                <a:latin typeface="Calibri" panose="020F0502020204030204" pitchFamily="34" charset="0"/>
                <a:ea typeface="Calibri" panose="020F0502020204030204" pitchFamily="34" charset="0"/>
                <a:cs typeface="Times New Roman" panose="02020603050405020304" pitchFamily="18" charset="0"/>
              </a:rPr>
              <a:t> </a:t>
            </a:r>
            <a:r>
              <a:rPr lang="tr-TR" sz="2400" dirty="0" err="1">
                <a:latin typeface="Calibri" panose="020F0502020204030204" pitchFamily="34" charset="0"/>
                <a:ea typeface="Calibri" panose="020F0502020204030204" pitchFamily="34" charset="0"/>
                <a:cs typeface="Times New Roman" panose="02020603050405020304" pitchFamily="18" charset="0"/>
              </a:rPr>
              <a:t>after</a:t>
            </a:r>
            <a:r>
              <a:rPr lang="tr-TR" sz="2400" dirty="0">
                <a:latin typeface="Calibri" panose="020F0502020204030204" pitchFamily="34" charset="0"/>
                <a:ea typeface="Calibri" panose="020F0502020204030204" pitchFamily="34" charset="0"/>
                <a:cs typeface="Times New Roman" panose="02020603050405020304" pitchFamily="18" charset="0"/>
              </a:rPr>
              <a:t> </a:t>
            </a:r>
            <a:r>
              <a:rPr lang="tr-TR" sz="2400" dirty="0" err="1">
                <a:latin typeface="Calibri" panose="020F0502020204030204" pitchFamily="34" charset="0"/>
                <a:ea typeface="Calibri" panose="020F0502020204030204" pitchFamily="34" charset="0"/>
                <a:cs typeface="Times New Roman" panose="02020603050405020304" pitchFamily="18" charset="0"/>
              </a:rPr>
              <a:t>the</a:t>
            </a:r>
            <a:r>
              <a:rPr lang="tr-TR" sz="2400" dirty="0">
                <a:latin typeface="Calibri" panose="020F0502020204030204" pitchFamily="34" charset="0"/>
                <a:ea typeface="Calibri" panose="020F0502020204030204" pitchFamily="34" charset="0"/>
                <a:cs typeface="Times New Roman" panose="02020603050405020304" pitchFamily="18" charset="0"/>
              </a:rPr>
              <a:t> </a:t>
            </a:r>
            <a:r>
              <a:rPr lang="tr-TR" sz="2400" dirty="0" err="1">
                <a:latin typeface="Calibri" panose="020F0502020204030204" pitchFamily="34" charset="0"/>
                <a:ea typeface="Calibri" panose="020F0502020204030204" pitchFamily="34" charset="0"/>
                <a:cs typeface="Times New Roman" panose="02020603050405020304" pitchFamily="18" charset="0"/>
              </a:rPr>
              <a:t>activities</a:t>
            </a:r>
            <a:r>
              <a:rPr lang="tr-TR" sz="2400" dirty="0">
                <a:latin typeface="Calibri" panose="020F0502020204030204" pitchFamily="34" charset="0"/>
                <a:ea typeface="Calibri" panose="020F0502020204030204" pitchFamily="34" charset="0"/>
                <a:cs typeface="Times New Roman" panose="02020603050405020304" pitchFamily="18" charset="0"/>
              </a:rPr>
              <a:t> </a:t>
            </a:r>
            <a:r>
              <a:rPr lang="tr-TR" sz="2400" dirty="0" err="1">
                <a:latin typeface="Calibri" panose="020F0502020204030204" pitchFamily="34" charset="0"/>
                <a:ea typeface="Calibri" panose="020F0502020204030204" pitchFamily="34" charset="0"/>
                <a:cs typeface="Times New Roman" panose="02020603050405020304" pitchFamily="18" charset="0"/>
              </a:rPr>
              <a:t>have</a:t>
            </a:r>
            <a:r>
              <a:rPr lang="tr-TR" sz="2400" dirty="0">
                <a:latin typeface="Calibri" panose="020F0502020204030204" pitchFamily="34" charset="0"/>
                <a:ea typeface="Calibri" panose="020F0502020204030204" pitchFamily="34" charset="0"/>
                <a:cs typeface="Times New Roman" panose="02020603050405020304" pitchFamily="18" charset="0"/>
              </a:rPr>
              <a:t> </a:t>
            </a:r>
            <a:r>
              <a:rPr lang="tr-TR" sz="2400" dirty="0" err="1">
                <a:latin typeface="Calibri" panose="020F0502020204030204" pitchFamily="34" charset="0"/>
                <a:ea typeface="Calibri" panose="020F0502020204030204" pitchFamily="34" charset="0"/>
                <a:cs typeface="Times New Roman" panose="02020603050405020304" pitchFamily="18" charset="0"/>
              </a:rPr>
              <a:t>taken</a:t>
            </a:r>
            <a:r>
              <a:rPr lang="tr-TR" sz="2400" dirty="0">
                <a:latin typeface="Calibri" panose="020F0502020204030204" pitchFamily="34" charset="0"/>
                <a:ea typeface="Calibri" panose="020F0502020204030204" pitchFamily="34" charset="0"/>
                <a:cs typeface="Times New Roman" panose="02020603050405020304" pitchFamily="18" charset="0"/>
              </a:rPr>
              <a:t> </a:t>
            </a:r>
            <a:r>
              <a:rPr lang="tr-TR" sz="2400" dirty="0" err="1">
                <a:latin typeface="Calibri" panose="020F0502020204030204" pitchFamily="34" charset="0"/>
                <a:ea typeface="Calibri" panose="020F0502020204030204" pitchFamily="34" charset="0"/>
                <a:cs typeface="Times New Roman" panose="02020603050405020304" pitchFamily="18" charset="0"/>
              </a:rPr>
              <a:t>place</a:t>
            </a:r>
            <a:r>
              <a:rPr lang="tr-TR" sz="2400" dirty="0">
                <a:latin typeface="Calibri" panose="020F0502020204030204" pitchFamily="34" charset="0"/>
                <a:ea typeface="Calibri" panose="020F0502020204030204" pitchFamily="34" charset="0"/>
                <a:cs typeface="Times New Roman" panose="02020603050405020304" pitchFamily="18" charset="0"/>
              </a:rPr>
              <a:t>? </a:t>
            </a:r>
            <a:r>
              <a:rPr lang="tr-TR" sz="2400" dirty="0" smtClean="0">
                <a:solidFill>
                  <a:schemeClr val="tx1"/>
                </a:solidFill>
              </a:rPr>
              <a:t>Faaliyetler </a:t>
            </a:r>
            <a:r>
              <a:rPr lang="tr-TR" sz="2400" dirty="0">
                <a:solidFill>
                  <a:schemeClr val="tx1"/>
                </a:solidFill>
              </a:rPr>
              <a:t>gerçekleştikten sonra öğrenme çıktılarını nasıl değerlendireceksiniz?</a:t>
            </a:r>
          </a:p>
        </p:txBody>
      </p:sp>
      <p:sp>
        <p:nvSpPr>
          <p:cNvPr id="3" name="İçerik Yer Tutucusu 2"/>
          <p:cNvSpPr>
            <a:spLocks noGrp="1"/>
          </p:cNvSpPr>
          <p:nvPr>
            <p:ph idx="1"/>
          </p:nvPr>
        </p:nvSpPr>
        <p:spPr>
          <a:xfrm>
            <a:off x="677334" y="1802921"/>
            <a:ext cx="8596668" cy="4735902"/>
          </a:xfrm>
        </p:spPr>
        <p:txBody>
          <a:bodyPr>
            <a:normAutofit fontScale="77500" lnSpcReduction="20000"/>
          </a:bodyPr>
          <a:lstStyle/>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Hareketlilik </a:t>
            </a:r>
            <a:r>
              <a:rPr lang="tr-TR" dirty="0">
                <a:latin typeface="Calibri" panose="020F0502020204030204" pitchFamily="34" charset="0"/>
                <a:ea typeface="Calibri" panose="020F0502020204030204" pitchFamily="34" charset="0"/>
                <a:cs typeface="Times New Roman" panose="02020603050405020304" pitchFamily="18" charset="0"/>
              </a:rPr>
              <a:t>öncesi ve sonrasında oluşturulacak kurs değerlendirme formuyla tüm kazanımlar tespit edilecektir.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Faaliyetlerinden </a:t>
            </a:r>
            <a:r>
              <a:rPr lang="tr-TR" dirty="0">
                <a:latin typeface="Calibri" panose="020F0502020204030204" pitchFamily="34" charset="0"/>
                <a:ea typeface="Calibri" panose="020F0502020204030204" pitchFamily="34" charset="0"/>
                <a:cs typeface="Times New Roman" panose="02020603050405020304" pitchFamily="18" charset="0"/>
              </a:rPr>
              <a:t>sonra değerlendirme formu sonuçlarına göre personelin mesleki gelişimine katkısı incelenecek ve rapor haline getirilecektir. </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Kurs değerlendirme formunda tespit edilen kazanımlar, hareketlilik sırasında alınacak notlar, değerlendirme raporları, fotoğraf ve videolar, hazırlanacak sunu aracılığıyla okulun diğer personeli ile seminer ve toplantılarda paylaşacaklardır.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Okul </a:t>
            </a:r>
            <a:r>
              <a:rPr lang="tr-TR" dirty="0">
                <a:latin typeface="Calibri" panose="020F0502020204030204" pitchFamily="34" charset="0"/>
                <a:ea typeface="Calibri" panose="020F0502020204030204" pitchFamily="34" charset="0"/>
                <a:cs typeface="Times New Roman" panose="02020603050405020304" pitchFamily="18" charset="0"/>
              </a:rPr>
              <a:t>şube toplantılarına daha önce eklenen </a:t>
            </a:r>
            <a:r>
              <a:rPr lang="tr-TR" dirty="0" err="1">
                <a:latin typeface="Calibri" panose="020F0502020204030204" pitchFamily="34" charset="0"/>
                <a:ea typeface="Calibri" panose="020F0502020204030204" pitchFamily="34" charset="0"/>
                <a:cs typeface="Times New Roman" panose="02020603050405020304" pitchFamily="18" charset="0"/>
              </a:rPr>
              <a:t>Erasmus</a:t>
            </a:r>
            <a:r>
              <a:rPr lang="tr-TR" dirty="0">
                <a:latin typeface="Calibri" panose="020F0502020204030204" pitchFamily="34" charset="0"/>
                <a:ea typeface="Calibri" panose="020F0502020204030204" pitchFamily="34" charset="0"/>
                <a:cs typeface="Times New Roman" panose="02020603050405020304" pitchFamily="18" charset="0"/>
              </a:rPr>
              <a:t>+ faaliyetleri ile ilgili gündem maddesi görüşülürken, farkındalığı arttırıcı örnekler paylaşılacaktır.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Ayrıca </a:t>
            </a:r>
            <a:r>
              <a:rPr lang="tr-TR" dirty="0">
                <a:latin typeface="Calibri" panose="020F0502020204030204" pitchFamily="34" charset="0"/>
                <a:ea typeface="Calibri" panose="020F0502020204030204" pitchFamily="34" charset="0"/>
                <a:cs typeface="Times New Roman" panose="02020603050405020304" pitchFamily="18" charset="0"/>
              </a:rPr>
              <a:t>bu projeyle ilgili tüm verilerin okul web sitesinde ve sosyal medya hesaplarında yayınlanarak daha geniş kitlelere duyurulması sağlanacaktır. Kaynaştırma/bütünleştirme öğrencileriyle ilgili etkili uygulamalar, iyi örnekler ve olumlu sonuçlar il ve ilçe milli eğitim müdürlüğü web sitesinde yayınlanarak il genelinde yaygınlaştırılacaktır</a:t>
            </a:r>
            <a:r>
              <a:rPr lang="tr-TR" dirty="0" smtClean="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Yerel </a:t>
            </a:r>
            <a:r>
              <a:rPr lang="tr-TR" dirty="0">
                <a:latin typeface="Calibri" panose="020F0502020204030204" pitchFamily="34" charset="0"/>
                <a:ea typeface="Calibri" panose="020F0502020204030204" pitchFamily="34" charset="0"/>
                <a:cs typeface="Times New Roman" panose="02020603050405020304" pitchFamily="18" charset="0"/>
              </a:rPr>
              <a:t>ve ulusal haber sitelerinde yapılan projelerin tanıtımı yapılacak ve böylelikle hem okulun hem de projenin ulusal düzeyde tanınırlığı arttırılmış olacaktır</a:t>
            </a:r>
            <a:r>
              <a:rPr lang="tr-TR" dirty="0" smtClean="0">
                <a:latin typeface="Calibri" panose="020F0502020204030204" pitchFamily="34" charset="0"/>
                <a:ea typeface="Calibri" panose="020F0502020204030204" pitchFamily="34" charset="0"/>
                <a:cs typeface="Times New Roman" panose="02020603050405020304" pitchFamily="18" charset="0"/>
              </a:rPr>
              <a:t>.</a:t>
            </a:r>
            <a:r>
              <a:rPr lang="tr-TR" dirty="0">
                <a:latin typeface="Calibri" panose="020F0502020204030204" pitchFamily="34" charset="0"/>
                <a:ea typeface="Calibri" panose="020F0502020204030204" pitchFamily="34" charset="0"/>
                <a:cs typeface="Times New Roman" panose="02020603050405020304" pitchFamily="18" charset="0"/>
              </a:rPr>
              <a:t>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Sonraki </a:t>
            </a:r>
            <a:r>
              <a:rPr lang="tr-TR" dirty="0">
                <a:latin typeface="Calibri" panose="020F0502020204030204" pitchFamily="34" charset="0"/>
                <a:ea typeface="Calibri" panose="020F0502020204030204" pitchFamily="34" charset="0"/>
                <a:cs typeface="Times New Roman" panose="02020603050405020304" pitchFamily="18" charset="0"/>
              </a:rPr>
              <a:t>eğitim öğretim yılının planlaması yapılırken raporlara göre etkinlikler düzenlenecektir. Kaynaştırma öğrencilerinin eğitiminde yeni yöntemler geliştirmek için planlama ve sınıf yönetimi hakkında pratik ip uçları elde edilecektir. </a:t>
            </a:r>
          </a:p>
          <a:p>
            <a:endParaRPr lang="tr-TR" dirty="0"/>
          </a:p>
        </p:txBody>
      </p:sp>
    </p:spTree>
    <p:extLst>
      <p:ext uri="{BB962C8B-B14F-4D97-AF65-F5344CB8AC3E}">
        <p14:creationId xmlns:p14="http://schemas.microsoft.com/office/powerpoint/2010/main" val="1890958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87553" y="763108"/>
            <a:ext cx="8596668" cy="5810219"/>
          </a:xfrm>
        </p:spPr>
        <p:txBody>
          <a:bodyPr>
            <a:normAutofit fontScale="85000" lnSpcReduction="10000"/>
          </a:bodyPr>
          <a:lstStyle/>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Okul zümre ve kurul toplantılarında </a:t>
            </a:r>
            <a:r>
              <a:rPr lang="tr-TR" dirty="0" err="1">
                <a:latin typeface="Calibri" panose="020F0502020204030204" pitchFamily="34" charset="0"/>
                <a:ea typeface="Calibri" panose="020F0502020204030204" pitchFamily="34" charset="0"/>
                <a:cs typeface="Times New Roman" panose="02020603050405020304" pitchFamily="18" charset="0"/>
              </a:rPr>
              <a:t>Erasmus</a:t>
            </a:r>
            <a:r>
              <a:rPr lang="tr-TR" dirty="0">
                <a:latin typeface="Calibri" panose="020F0502020204030204" pitchFamily="34" charset="0"/>
                <a:ea typeface="Calibri" panose="020F0502020204030204" pitchFamily="34" charset="0"/>
                <a:cs typeface="Times New Roman" panose="02020603050405020304" pitchFamily="18" charset="0"/>
              </a:rPr>
              <a:t>+ faaliyetleri ile ilgili bir gündem maddesi eklenerek </a:t>
            </a:r>
            <a:r>
              <a:rPr lang="tr-TR" u="sng" dirty="0">
                <a:solidFill>
                  <a:srgbClr val="C00000"/>
                </a:solidFill>
                <a:latin typeface="Calibri" panose="020F0502020204030204" pitchFamily="34" charset="0"/>
                <a:ea typeface="Calibri" panose="020F0502020204030204" pitchFamily="34" charset="0"/>
                <a:cs typeface="Times New Roman" panose="02020603050405020304" pitchFamily="18" charset="0"/>
              </a:rPr>
              <a:t>kazanımların dersler içinde nasıl kullanılabileceğine yönelik öneriler sunulacaktır. </a:t>
            </a: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iş </a:t>
            </a:r>
            <a:r>
              <a:rPr lang="tr-TR" dirty="0">
                <a:latin typeface="Calibri" panose="020F0502020204030204" pitchFamily="34" charset="0"/>
                <a:ea typeface="Calibri" panose="020F0502020204030204" pitchFamily="34" charset="0"/>
                <a:cs typeface="Times New Roman" panose="02020603050405020304" pitchFamily="18" charset="0"/>
              </a:rPr>
              <a:t>başı gözlem </a:t>
            </a:r>
            <a:r>
              <a:rPr lang="tr-TR" dirty="0" err="1">
                <a:latin typeface="Calibri" panose="020F0502020204030204" pitchFamily="34" charset="0"/>
                <a:ea typeface="Calibri" panose="020F0502020204030204" pitchFamily="34" charset="0"/>
                <a:cs typeface="Times New Roman" panose="02020603050405020304" pitchFamily="18" charset="0"/>
              </a:rPr>
              <a:t>faliyeti</a:t>
            </a:r>
            <a:r>
              <a:rPr lang="tr-TR" dirty="0">
                <a:latin typeface="Calibri" panose="020F0502020204030204" pitchFamily="34" charset="0"/>
                <a:ea typeface="Calibri" panose="020F0502020204030204" pitchFamily="34" charset="0"/>
                <a:cs typeface="Times New Roman" panose="02020603050405020304" pitchFamily="18" charset="0"/>
              </a:rPr>
              <a:t> ve kurs sonrası yetkinlik kazanan öğretmenlerimiz, kaynaştırma/ bütünleştirme yoluyla eğitim alan </a:t>
            </a:r>
            <a:r>
              <a:rPr lang="tr-TR" u="sng" dirty="0">
                <a:solidFill>
                  <a:srgbClr val="00B050"/>
                </a:solidFill>
                <a:latin typeface="Calibri" panose="020F0502020204030204" pitchFamily="34" charset="0"/>
                <a:ea typeface="Calibri" panose="020F0502020204030204" pitchFamily="34" charset="0"/>
                <a:cs typeface="Times New Roman" panose="02020603050405020304" pitchFamily="18" charset="0"/>
              </a:rPr>
              <a:t>öğrencilerin eğitimine yönelik yöntem ve teknikleri okul personeliyle paylaşacaktır. </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Hazırlanan raporlar sonrasında kurumdaki öğrencilerin </a:t>
            </a:r>
            <a:r>
              <a:rPr lang="tr-TR" u="sng" dirty="0">
                <a:solidFill>
                  <a:srgbClr val="0070C0"/>
                </a:solidFill>
                <a:latin typeface="Calibri" panose="020F0502020204030204" pitchFamily="34" charset="0"/>
                <a:ea typeface="Calibri" panose="020F0502020204030204" pitchFamily="34" charset="0"/>
                <a:cs typeface="Times New Roman" panose="02020603050405020304" pitchFamily="18" charset="0"/>
              </a:rPr>
              <a:t>eğitim öğretimine yönelik planlamalar ilgili derse göre zümrelerce alınacak kararlarla yapılacaktır. </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Her öğretim yılı sonunda da bu çalışmanın katkısı rapor haline getirilerek öğretmenler toplantısında paylaşılacak ve tartışılacaktır. </a:t>
            </a:r>
          </a:p>
          <a:p>
            <a:pPr>
              <a:lnSpc>
                <a:spcPct val="107000"/>
              </a:lnSpc>
              <a:spcAft>
                <a:spcPts val="800"/>
              </a:spcAft>
            </a:pPr>
            <a:r>
              <a:rPr lang="tr-TR" dirty="0" err="1">
                <a:latin typeface="Calibri" panose="020F0502020204030204" pitchFamily="34" charset="0"/>
                <a:ea typeface="Calibri" panose="020F0502020204030204" pitchFamily="34" charset="0"/>
                <a:cs typeface="Times New Roman" panose="02020603050405020304" pitchFamily="18" charset="0"/>
              </a:rPr>
              <a:t>eTwinning</a:t>
            </a:r>
            <a:r>
              <a:rPr lang="tr-TR" dirty="0">
                <a:latin typeface="Calibri" panose="020F0502020204030204" pitchFamily="34" charset="0"/>
                <a:ea typeface="Calibri" panose="020F0502020204030204" pitchFamily="34" charset="0"/>
                <a:cs typeface="Times New Roman" panose="02020603050405020304" pitchFamily="18" charset="0"/>
              </a:rPr>
              <a:t> kulübünde Özel Eğitim ve kaynaştırma öğrencilerine yönelik yapılacak olan etkinliklerle çalışmaların sürekliliği sağlanacaktır. </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Okul web sitesinde </a:t>
            </a:r>
            <a:r>
              <a:rPr lang="tr-TR" dirty="0" err="1">
                <a:latin typeface="Calibri" panose="020F0502020204030204" pitchFamily="34" charset="0"/>
                <a:ea typeface="Calibri" panose="020F0502020204030204" pitchFamily="34" charset="0"/>
                <a:cs typeface="Times New Roman" panose="02020603050405020304" pitchFamily="18" charset="0"/>
              </a:rPr>
              <a:t>erasmus</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latin typeface="Calibri" panose="020F0502020204030204" pitchFamily="34" charset="0"/>
                <a:ea typeface="Calibri" panose="020F0502020204030204" pitchFamily="34" charset="0"/>
                <a:cs typeface="Times New Roman" panose="02020603050405020304" pitchFamily="18" charset="0"/>
              </a:rPr>
              <a:t>eTwinning</a:t>
            </a:r>
            <a:r>
              <a:rPr lang="tr-TR" dirty="0">
                <a:latin typeface="Calibri" panose="020F0502020204030204" pitchFamily="34" charset="0"/>
                <a:ea typeface="Calibri" panose="020F0502020204030204" pitchFamily="34" charset="0"/>
                <a:cs typeface="Times New Roman" panose="02020603050405020304" pitchFamily="18" charset="0"/>
              </a:rPr>
              <a:t> ve </a:t>
            </a:r>
            <a:r>
              <a:rPr lang="tr-TR" dirty="0" err="1">
                <a:latin typeface="Calibri" panose="020F0502020204030204" pitchFamily="34" charset="0"/>
                <a:ea typeface="Calibri" panose="020F0502020204030204" pitchFamily="34" charset="0"/>
                <a:cs typeface="Times New Roman" panose="02020603050405020304" pitchFamily="18" charset="0"/>
              </a:rPr>
              <a:t>eSafety</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latin typeface="Calibri" panose="020F0502020204030204" pitchFamily="34" charset="0"/>
                <a:ea typeface="Calibri" panose="020F0502020204030204" pitchFamily="34" charset="0"/>
                <a:cs typeface="Times New Roman" panose="02020603050405020304" pitchFamily="18" charset="0"/>
              </a:rPr>
              <a:t>label</a:t>
            </a:r>
            <a:r>
              <a:rPr lang="tr-TR" dirty="0">
                <a:latin typeface="Calibri" panose="020F0502020204030204" pitchFamily="34" charset="0"/>
                <a:ea typeface="Calibri" panose="020F0502020204030204" pitchFamily="34" charset="0"/>
                <a:cs typeface="Times New Roman" panose="02020603050405020304" pitchFamily="18" charset="0"/>
              </a:rPr>
              <a:t> içeriklerinin güncel tutulması ve takibi sağlanacaktır. </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Yapılan bu çalışma ile kısa vadede okul içerisinde bütünlük sağlanacaktır. Kulüp kapsamında yapılan etkinlikler öğrencilerimizin sosyal ve psikolojik anlamda ve akademik alandaki becerilerinin artmasına katkı sağlayacaktır.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r>
              <a:rPr lang="tr-TR" dirty="0" smtClean="0">
                <a:latin typeface="Calibri" panose="020F0502020204030204" pitchFamily="34" charset="0"/>
                <a:ea typeface="Calibri" panose="020F0502020204030204" pitchFamily="34" charset="0"/>
                <a:cs typeface="Times New Roman" panose="02020603050405020304" pitchFamily="18" charset="0"/>
              </a:rPr>
              <a:t>personelimiz </a:t>
            </a:r>
            <a:r>
              <a:rPr lang="tr-TR" dirty="0">
                <a:latin typeface="Calibri" panose="020F0502020204030204" pitchFamily="34" charset="0"/>
                <a:ea typeface="Calibri" panose="020F0502020204030204" pitchFamily="34" charset="0"/>
                <a:cs typeface="Times New Roman" panose="02020603050405020304" pitchFamily="18" charset="0"/>
              </a:rPr>
              <a:t>kaynaştırma/bütünleştirme eğitim öğretim çalışmalarını iyileştirme adına </a:t>
            </a:r>
            <a:r>
              <a:rPr lang="tr-TR"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Avrupa standartlarında kazanmış olduğu bu becerileri, il ve bölge okullarındaki meslektaşlarına seminerler, dijital toplantılar aracılığı aktaracaklardır</a:t>
            </a:r>
            <a:endParaRPr lang="tr-TR" b="1" dirty="0">
              <a:solidFill>
                <a:srgbClr val="C00000"/>
              </a:solidFill>
            </a:endParaRPr>
          </a:p>
        </p:txBody>
      </p:sp>
    </p:spTree>
    <p:extLst>
      <p:ext uri="{BB962C8B-B14F-4D97-AF65-F5344CB8AC3E}">
        <p14:creationId xmlns:p14="http://schemas.microsoft.com/office/powerpoint/2010/main" val="490634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431321"/>
            <a:ext cx="8596668" cy="5610041"/>
          </a:xfrm>
        </p:spPr>
        <p:txBody>
          <a:bodyPr>
            <a:normAutofit fontScale="92500" lnSpcReduction="10000"/>
          </a:bodyPr>
          <a:lstStyle/>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Hareketliliğe katılan personelin hazırlayacağı </a:t>
            </a:r>
            <a:r>
              <a:rPr lang="tr-TR" dirty="0" err="1">
                <a:latin typeface="Calibri" panose="020F0502020204030204" pitchFamily="34" charset="0"/>
                <a:ea typeface="Calibri" panose="020F0502020204030204" pitchFamily="34" charset="0"/>
                <a:cs typeface="Times New Roman" panose="02020603050405020304" pitchFamily="18" charset="0"/>
              </a:rPr>
              <a:t>ebook</a:t>
            </a:r>
            <a:r>
              <a:rPr lang="tr-TR" dirty="0">
                <a:latin typeface="Calibri" panose="020F0502020204030204" pitchFamily="34" charset="0"/>
                <a:ea typeface="Calibri" panose="020F0502020204030204" pitchFamily="34" charset="0"/>
                <a:cs typeface="Times New Roman" panose="02020603050405020304" pitchFamily="18" charset="0"/>
              </a:rPr>
              <a:t>, kaynaştırma öğrencileriyle ilgili faaliyetlerde rehber olacak şekilde </a:t>
            </a:r>
            <a:r>
              <a:rPr lang="tr-TR" dirty="0" err="1">
                <a:latin typeface="Calibri" panose="020F0502020204030204" pitchFamily="34" charset="0"/>
                <a:ea typeface="Calibri" panose="020F0502020204030204" pitchFamily="34" charset="0"/>
                <a:cs typeface="Times New Roman" panose="02020603050405020304" pitchFamily="18" charset="0"/>
              </a:rPr>
              <a:t>planlanılacaktır</a:t>
            </a:r>
            <a:r>
              <a:rPr lang="tr-TR"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Hareket ekibi tarafından resim, Teknoloji ve Tasarım, </a:t>
            </a:r>
            <a:r>
              <a:rPr lang="tr-TR" dirty="0" err="1">
                <a:latin typeface="Calibri" panose="020F0502020204030204" pitchFamily="34" charset="0"/>
                <a:ea typeface="Calibri" panose="020F0502020204030204" pitchFamily="34" charset="0"/>
                <a:cs typeface="Times New Roman" panose="02020603050405020304" pitchFamily="18" charset="0"/>
              </a:rPr>
              <a:t>Tübitak</a:t>
            </a:r>
            <a:r>
              <a:rPr lang="tr-TR" dirty="0">
                <a:latin typeface="Calibri" panose="020F0502020204030204" pitchFamily="34" charset="0"/>
                <a:ea typeface="Calibri" panose="020F0502020204030204" pitchFamily="34" charset="0"/>
                <a:cs typeface="Times New Roman" panose="02020603050405020304" pitchFamily="18" charset="0"/>
              </a:rPr>
              <a:t> gibi etkinlik sergilerinde </a:t>
            </a:r>
            <a:r>
              <a:rPr lang="tr-TR" dirty="0" err="1">
                <a:latin typeface="Calibri" panose="020F0502020204030204" pitchFamily="34" charset="0"/>
                <a:ea typeface="Calibri" panose="020F0502020204030204" pitchFamily="34" charset="0"/>
                <a:cs typeface="Times New Roman" panose="02020603050405020304" pitchFamily="18" charset="0"/>
              </a:rPr>
              <a:t>Erasmus</a:t>
            </a:r>
            <a:r>
              <a:rPr lang="tr-TR" dirty="0">
                <a:latin typeface="Calibri" panose="020F0502020204030204" pitchFamily="34" charset="0"/>
                <a:ea typeface="Calibri" panose="020F0502020204030204" pitchFamily="34" charset="0"/>
                <a:cs typeface="Times New Roman" panose="02020603050405020304" pitchFamily="18" charset="0"/>
              </a:rPr>
              <a:t> faaliyeti için stant açılarak fotoğraf, afiş, broşür gibi araçlarla faaliyetin önemi, içeriği ve kazanımları tüm kurumun ve velilerin dikkatine sunulacaktır. </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Edinilen kazanımların diğer meslektaşlara aktarılması ve derse entegre edilmesinden sonraki kazanımların öğrenci ve velilere fayda sağlayacak önemli noktaları içeren çıktıları okul panosunda ve okul web sitesinde paylaşılacaktır. </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Sonuçların sık sık paylaşılması öğretmenlerde sorunun çözümüne farklı bakış açıları geliştirecek hem de </a:t>
            </a:r>
            <a:r>
              <a:rPr lang="tr-TR" dirty="0" err="1">
                <a:latin typeface="Calibri" panose="020F0502020204030204" pitchFamily="34" charset="0"/>
                <a:ea typeface="Calibri" panose="020F0502020204030204" pitchFamily="34" charset="0"/>
                <a:cs typeface="Times New Roman" panose="02020603050405020304" pitchFamily="18" charset="0"/>
              </a:rPr>
              <a:t>Erasmus</a:t>
            </a:r>
            <a:r>
              <a:rPr lang="tr-TR" dirty="0">
                <a:latin typeface="Calibri" panose="020F0502020204030204" pitchFamily="34" charset="0"/>
                <a:ea typeface="Calibri" panose="020F0502020204030204" pitchFamily="34" charset="0"/>
                <a:cs typeface="Times New Roman" panose="02020603050405020304" pitchFamily="18" charset="0"/>
              </a:rPr>
              <a:t> projeleri yazma-okuma kabiliyetlerinin ve motivasyonunun artmasını sağlayacaktır.</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Proje yürütme ekibi tarafından hazırlanan metin, afiş, video, </a:t>
            </a:r>
            <a:r>
              <a:rPr lang="tr-TR" dirty="0" err="1">
                <a:latin typeface="Calibri" panose="020F0502020204030204" pitchFamily="34" charset="0"/>
                <a:ea typeface="Calibri" panose="020F0502020204030204" pitchFamily="34" charset="0"/>
                <a:cs typeface="Times New Roman" panose="02020603050405020304" pitchFamily="18" charset="0"/>
              </a:rPr>
              <a:t>ebook</a:t>
            </a:r>
            <a:r>
              <a:rPr lang="tr-TR" dirty="0">
                <a:latin typeface="Calibri" panose="020F0502020204030204" pitchFamily="34" charset="0"/>
                <a:ea typeface="Calibri" panose="020F0502020204030204" pitchFamily="34" charset="0"/>
                <a:cs typeface="Times New Roman" panose="02020603050405020304" pitchFamily="18" charset="0"/>
              </a:rPr>
              <a:t> gibi dijital ve teknolojik proje çıktılarını içeren çalışmalar il ve bölge bazında yerel gazete, haber ve radyo kanalları aracılığıyla diğer kuruluş ve kamuoyuyla paylaşılacaktır. </a:t>
            </a: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Ayrıca projeye katıldığımızı gösteren bir afiş hazırlanarak okulun görünen bir noktasına asılacaktır. Afiş üzerine Avrupa Birliği görünürlük materyalleri ve proje ile ilgili web sitesinin linkini ve proje tanıtımını içeren QR kod eklenerek ilgilenenlere bilgi verilecektir.</a:t>
            </a:r>
          </a:p>
          <a:p>
            <a:endParaRPr lang="tr-TR" dirty="0"/>
          </a:p>
        </p:txBody>
      </p:sp>
    </p:spTree>
    <p:extLst>
      <p:ext uri="{BB962C8B-B14F-4D97-AF65-F5344CB8AC3E}">
        <p14:creationId xmlns:p14="http://schemas.microsoft.com/office/powerpoint/2010/main" val="3691549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155570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623977"/>
          </a:xfrm>
        </p:spPr>
        <p:txBody>
          <a:bodyPr>
            <a:normAutofit/>
          </a:bodyPr>
          <a:lstStyle/>
          <a:p>
            <a:r>
              <a:rPr lang="tr-TR" sz="28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GENEL </a:t>
            </a:r>
            <a:r>
              <a:rPr lang="tr-TR" sz="2800" b="1" dirty="0" smtClean="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AMAÇLAR:</a:t>
            </a:r>
            <a:endParaRPr lang="tr-TR" sz="6600" b="1" dirty="0">
              <a:solidFill>
                <a:schemeClr val="accent5">
                  <a:lumMod val="75000"/>
                </a:schemeClr>
              </a:solidFill>
            </a:endParaRPr>
          </a:p>
        </p:txBody>
      </p:sp>
      <p:sp>
        <p:nvSpPr>
          <p:cNvPr id="3" name="İçerik Yer Tutucusu 2"/>
          <p:cNvSpPr>
            <a:spLocks noGrp="1"/>
          </p:cNvSpPr>
          <p:nvPr>
            <p:ph idx="1"/>
          </p:nvPr>
        </p:nvSpPr>
        <p:spPr>
          <a:xfrm>
            <a:off x="608323" y="1142672"/>
            <a:ext cx="8596668" cy="4757796"/>
          </a:xfrm>
        </p:spPr>
        <p:txBody>
          <a:bodyPr>
            <a:noAutofit/>
          </a:bodyPr>
          <a:lstStyle/>
          <a:p>
            <a:pPr>
              <a:lnSpc>
                <a:spcPct val="107000"/>
              </a:lnSpc>
              <a:spcAft>
                <a:spcPts val="800"/>
              </a:spcAft>
            </a:pPr>
            <a:r>
              <a:rPr lang="tr-TR" sz="1400" dirty="0" smtClean="0">
                <a:latin typeface="Calibri" panose="020F0502020204030204" pitchFamily="34" charset="0"/>
                <a:ea typeface="Calibri" panose="020F0502020204030204" pitchFamily="34" charset="0"/>
                <a:cs typeface="Times New Roman" panose="02020603050405020304" pitchFamily="18" charset="0"/>
              </a:rPr>
              <a:t>Kaynaştırma </a:t>
            </a:r>
            <a:r>
              <a:rPr lang="tr-TR" sz="1400" dirty="0">
                <a:latin typeface="Calibri" panose="020F0502020204030204" pitchFamily="34" charset="0"/>
                <a:ea typeface="Calibri" panose="020F0502020204030204" pitchFamily="34" charset="0"/>
                <a:cs typeface="Times New Roman" panose="02020603050405020304" pitchFamily="18" charset="0"/>
              </a:rPr>
              <a:t>öğrencilerinin sorunlarını çözebilmek adına küçücük adımla başlayıp çoğalarak devam edecek katkılarla dolu bir projede öncü olmayı,</a:t>
            </a:r>
          </a:p>
          <a:p>
            <a:pPr>
              <a:lnSpc>
                <a:spcPct val="107000"/>
              </a:lnSpc>
              <a:spcAft>
                <a:spcPts val="800"/>
              </a:spcAft>
            </a:pPr>
            <a:r>
              <a:rPr lang="tr-TR" sz="1400" dirty="0">
                <a:latin typeface="Calibri" panose="020F0502020204030204" pitchFamily="34" charset="0"/>
                <a:ea typeface="Calibri" panose="020F0502020204030204" pitchFamily="34" charset="0"/>
                <a:cs typeface="Times New Roman" panose="02020603050405020304" pitchFamily="18" charset="0"/>
              </a:rPr>
              <a:t> Geleneksel oyunları bu öğrencilerin eğitiminde kullanarak başarıyı arttırmayı, </a:t>
            </a:r>
          </a:p>
          <a:p>
            <a:pPr>
              <a:lnSpc>
                <a:spcPct val="107000"/>
              </a:lnSpc>
              <a:spcAft>
                <a:spcPts val="800"/>
              </a:spcAft>
            </a:pPr>
            <a:r>
              <a:rPr lang="tr-TR" sz="1400" dirty="0">
                <a:latin typeface="Calibri" panose="020F0502020204030204" pitchFamily="34" charset="0"/>
                <a:ea typeface="Calibri" panose="020F0502020204030204" pitchFamily="34" charset="0"/>
                <a:cs typeface="Times New Roman" panose="02020603050405020304" pitchFamily="18" charset="0"/>
              </a:rPr>
              <a:t>Öğretmenlerimizin güçlü yanlarını paylaşmak ve herkes için daha geniş ve daha zengin bir eğitim deneyimi sağlamak için birlikte çalışmalarını, evrensel değerlere önem veren nesiller yetiştirmeye öncü olmalarını sağlamayı, </a:t>
            </a:r>
          </a:p>
          <a:p>
            <a:pPr>
              <a:lnSpc>
                <a:spcPct val="107000"/>
              </a:lnSpc>
              <a:spcAft>
                <a:spcPts val="800"/>
              </a:spcAft>
            </a:pPr>
            <a:r>
              <a:rPr lang="tr-TR" sz="1400" dirty="0" err="1">
                <a:latin typeface="Calibri" panose="020F0502020204030204" pitchFamily="34" charset="0"/>
                <a:ea typeface="Calibri" panose="020F0502020204030204" pitchFamily="34" charset="0"/>
                <a:cs typeface="Times New Roman" panose="02020603050405020304" pitchFamily="18" charset="0"/>
              </a:rPr>
              <a:t>Uluslararasılaşmak</a:t>
            </a:r>
            <a:r>
              <a:rPr lang="tr-TR" sz="1400" dirty="0">
                <a:latin typeface="Calibri" panose="020F0502020204030204" pitchFamily="34" charset="0"/>
                <a:ea typeface="Calibri" panose="020F0502020204030204" pitchFamily="34" charset="0"/>
                <a:cs typeface="Times New Roman" panose="02020603050405020304" pitchFamily="18" charset="0"/>
              </a:rPr>
              <a:t> adına evrensel kültürü özümseyecek ve bu paydaya hizmet edecek personel profili oluşturmayı, </a:t>
            </a:r>
          </a:p>
          <a:p>
            <a:pPr>
              <a:lnSpc>
                <a:spcPct val="107000"/>
              </a:lnSpc>
              <a:spcAft>
                <a:spcPts val="800"/>
              </a:spcAft>
            </a:pPr>
            <a:r>
              <a:rPr lang="tr-TR" sz="1400" dirty="0" err="1">
                <a:latin typeface="Calibri" panose="020F0502020204030204" pitchFamily="34" charset="0"/>
                <a:ea typeface="Calibri" panose="020F0502020204030204" pitchFamily="34" charset="0"/>
                <a:cs typeface="Times New Roman" panose="02020603050405020304" pitchFamily="18" charset="0"/>
              </a:rPr>
              <a:t>Multidisipliner</a:t>
            </a:r>
            <a:r>
              <a:rPr lang="tr-TR" sz="1400" dirty="0">
                <a:latin typeface="Calibri" panose="020F0502020204030204" pitchFamily="34" charset="0"/>
                <a:ea typeface="Calibri" panose="020F0502020204030204" pitchFamily="34" charset="0"/>
                <a:cs typeface="Times New Roman" panose="02020603050405020304" pitchFamily="18" charset="0"/>
              </a:rPr>
              <a:t> yani farklı uzmanlık alanlarında yetkin, yaratıcı, verimli ve çözüm odaklı çalışan personel sayısını arttırmayı, </a:t>
            </a:r>
          </a:p>
          <a:p>
            <a:pPr>
              <a:lnSpc>
                <a:spcPct val="107000"/>
              </a:lnSpc>
              <a:spcAft>
                <a:spcPts val="800"/>
              </a:spcAft>
            </a:pPr>
            <a:r>
              <a:rPr lang="tr-TR" sz="1400" dirty="0">
                <a:latin typeface="Calibri" panose="020F0502020204030204" pitchFamily="34" charset="0"/>
                <a:ea typeface="Calibri" panose="020F0502020204030204" pitchFamily="34" charset="0"/>
                <a:cs typeface="Times New Roman" panose="02020603050405020304" pitchFamily="18" charset="0"/>
              </a:rPr>
              <a:t>Disiplinler arası bir bütünlük sağlamak amacıyla birbirinden farklı disiplinlerin bir arada çalışma becerilerini geliştirmeyi,</a:t>
            </a:r>
          </a:p>
          <a:p>
            <a:pPr>
              <a:lnSpc>
                <a:spcPct val="107000"/>
              </a:lnSpc>
              <a:spcAft>
                <a:spcPts val="800"/>
              </a:spcAft>
            </a:pPr>
            <a:r>
              <a:rPr lang="tr-TR" sz="1400" dirty="0">
                <a:latin typeface="Calibri" panose="020F0502020204030204" pitchFamily="34" charset="0"/>
                <a:ea typeface="Calibri" panose="020F0502020204030204" pitchFamily="34" charset="0"/>
                <a:cs typeface="Times New Roman" panose="02020603050405020304" pitchFamily="18" charset="0"/>
              </a:rPr>
              <a:t> dil becerilerini ve çeşitliliğini arttıran personelin farklı ülkelerden meslektaşlarıyla da kolayca işbirliğine girmesini bekliyoruz</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4039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599"/>
            <a:ext cx="8596668" cy="4281578"/>
          </a:xfrm>
        </p:spPr>
        <p:txBody>
          <a:bodyPr>
            <a:normAutofit/>
          </a:bodyPr>
          <a:lstStyle/>
          <a:p>
            <a:r>
              <a:rPr lang="tr-TR" dirty="0" err="1">
                <a:solidFill>
                  <a:schemeClr val="accent5">
                    <a:lumMod val="75000"/>
                  </a:schemeClr>
                </a:solidFill>
              </a:rPr>
              <a:t>Objective</a:t>
            </a:r>
            <a:r>
              <a:rPr lang="tr-TR" dirty="0">
                <a:solidFill>
                  <a:schemeClr val="accent5">
                    <a:lumMod val="75000"/>
                  </a:schemeClr>
                </a:solidFill>
              </a:rPr>
              <a:t> </a:t>
            </a:r>
            <a:r>
              <a:rPr lang="tr-TR" dirty="0" smtClean="0">
                <a:solidFill>
                  <a:schemeClr val="accent5">
                    <a:lumMod val="75000"/>
                  </a:schemeClr>
                </a:solidFill>
              </a:rPr>
              <a:t>1: </a:t>
            </a:r>
            <a:br>
              <a:rPr lang="tr-TR" dirty="0" smtClean="0">
                <a:solidFill>
                  <a:schemeClr val="accent5">
                    <a:lumMod val="75000"/>
                  </a:schemeClr>
                </a:solidFill>
              </a:rPr>
            </a:br>
            <a:r>
              <a:rPr lang="tr-TR" dirty="0">
                <a:solidFill>
                  <a:schemeClr val="accent5">
                    <a:lumMod val="75000"/>
                  </a:schemeClr>
                </a:solidFill>
              </a:rPr>
              <a:t/>
            </a:r>
            <a:br>
              <a:rPr lang="tr-TR" dirty="0">
                <a:solidFill>
                  <a:schemeClr val="accent5">
                    <a:lumMod val="75000"/>
                  </a:schemeClr>
                </a:solidFill>
              </a:rPr>
            </a:br>
            <a:r>
              <a:rPr lang="tr-TR" dirty="0" smtClean="0">
                <a:solidFill>
                  <a:schemeClr val="tx1"/>
                </a:solidFill>
              </a:rPr>
              <a:t>Kaynaştırma </a:t>
            </a:r>
            <a:r>
              <a:rPr lang="tr-TR" dirty="0">
                <a:solidFill>
                  <a:schemeClr val="tx1"/>
                </a:solidFill>
              </a:rPr>
              <a:t>öğrencilerimizin sosyal, psikolojik anlamda ve akademik alanda gelişimlerine katkı sağlamak amacıyla öğretmenlerimizin mesleki becerilerini arttırmak. </a:t>
            </a:r>
          </a:p>
        </p:txBody>
      </p:sp>
    </p:spTree>
    <p:extLst>
      <p:ext uri="{BB962C8B-B14F-4D97-AF65-F5344CB8AC3E}">
        <p14:creationId xmlns:p14="http://schemas.microsoft.com/office/powerpoint/2010/main" val="1122097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491706"/>
            <a:ext cx="8596668" cy="534837"/>
          </a:xfrm>
        </p:spPr>
        <p:txBody>
          <a:bodyPr>
            <a:normAutofit fontScale="90000"/>
          </a:bodyPr>
          <a:lstStyle/>
          <a:p>
            <a:r>
              <a:rPr lang="tr-TR" b="1" dirty="0" smtClean="0">
                <a:solidFill>
                  <a:schemeClr val="accent5">
                    <a:lumMod val="75000"/>
                  </a:schemeClr>
                </a:solidFill>
              </a:rPr>
              <a:t>AÇIKLAMA</a:t>
            </a:r>
            <a:endParaRPr lang="tr-TR" b="1" dirty="0">
              <a:solidFill>
                <a:schemeClr val="accent5">
                  <a:lumMod val="75000"/>
                </a:schemeClr>
              </a:solidFill>
            </a:endParaRPr>
          </a:p>
        </p:txBody>
      </p:sp>
      <p:sp>
        <p:nvSpPr>
          <p:cNvPr id="3" name="İçerik Yer Tutucusu 2"/>
          <p:cNvSpPr>
            <a:spLocks noGrp="1"/>
          </p:cNvSpPr>
          <p:nvPr>
            <p:ph idx="1"/>
          </p:nvPr>
        </p:nvSpPr>
        <p:spPr>
          <a:xfrm>
            <a:off x="534838" y="1026543"/>
            <a:ext cx="8980704" cy="4994693"/>
          </a:xfrm>
        </p:spPr>
        <p:txBody>
          <a:bodyPr>
            <a:normAutofit fontScale="92500" lnSpcReduction="20000"/>
          </a:bodyPr>
          <a:lstStyle/>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2023 eğitim vizyonunda özel eğitimin niteliğini arttırmaya yönelik eylem planındaki "Ulusal ve uluslar arası sivil toplum kuruluşu ve kurumlarla kaynaştırma modellerinin geliştirilip uygulanması" maddesini ilke edindik.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Öğretmenlerimizin </a:t>
            </a:r>
            <a:r>
              <a:rPr lang="tr-TR" dirty="0">
                <a:latin typeface="Calibri" panose="020F0502020204030204" pitchFamily="34" charset="0"/>
                <a:ea typeface="Calibri" panose="020F0502020204030204" pitchFamily="34" charset="0"/>
                <a:cs typeface="Times New Roman" panose="02020603050405020304" pitchFamily="18" charset="0"/>
              </a:rPr>
              <a:t>kaynaştırma eğitimiyle ilgili meslek yeterliklerini güncel tutamamaları ve mesleki becerilerini arttıramamaları büyük bir sorundur.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Personelimiz </a:t>
            </a:r>
            <a:r>
              <a:rPr lang="tr-TR" dirty="0">
                <a:latin typeface="Calibri" panose="020F0502020204030204" pitchFamily="34" charset="0"/>
                <a:ea typeface="Calibri" panose="020F0502020204030204" pitchFamily="34" charset="0"/>
                <a:cs typeface="Times New Roman" panose="02020603050405020304" pitchFamily="18" charset="0"/>
              </a:rPr>
              <a:t>Litvanya ve Portekiz'de yapacakları İşbaşı gözlem ve İtalya’da alacakları kurs ile Avrupa'daki kaynaştırma eğitiminde uygulanan yöntem ve teknikleri öğrenecekler.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Farklı </a:t>
            </a:r>
            <a:r>
              <a:rPr lang="tr-TR" dirty="0">
                <a:latin typeface="Calibri" panose="020F0502020204030204" pitchFamily="34" charset="0"/>
                <a:ea typeface="Calibri" panose="020F0502020204030204" pitchFamily="34" charset="0"/>
                <a:cs typeface="Times New Roman" panose="02020603050405020304" pitchFamily="18" charset="0"/>
              </a:rPr>
              <a:t>kültürlerden öğretmenlerin deneyimlerinden tecrübe kazanacaklar.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Çok </a:t>
            </a:r>
            <a:r>
              <a:rPr lang="tr-TR" dirty="0">
                <a:latin typeface="Calibri" panose="020F0502020204030204" pitchFamily="34" charset="0"/>
                <a:ea typeface="Calibri" panose="020F0502020204030204" pitchFamily="34" charset="0"/>
                <a:cs typeface="Times New Roman" panose="02020603050405020304" pitchFamily="18" charset="0"/>
              </a:rPr>
              <a:t>kültürlü ve milletli ortamda eğitim fırsatı yakalayacaklar.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Kaynaştırma </a:t>
            </a:r>
            <a:r>
              <a:rPr lang="tr-TR" dirty="0">
                <a:latin typeface="Calibri" panose="020F0502020204030204" pitchFamily="34" charset="0"/>
                <a:ea typeface="Calibri" panose="020F0502020204030204" pitchFamily="34" charset="0"/>
                <a:cs typeface="Times New Roman" panose="02020603050405020304" pitchFamily="18" charset="0"/>
              </a:rPr>
              <a:t>öğrencileri ile yapılan sınıf içi ve sınıf dışı eğitimleri gözlemleyecekler</a:t>
            </a:r>
            <a:r>
              <a:rPr lang="tr-TR" dirty="0" smtClean="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 </a:t>
            </a:r>
            <a:r>
              <a:rPr lang="tr-TR" dirty="0">
                <a:latin typeface="Calibri" panose="020F0502020204030204" pitchFamily="34" charset="0"/>
                <a:ea typeface="Calibri" panose="020F0502020204030204" pitchFamily="34" charset="0"/>
                <a:cs typeface="Times New Roman" panose="02020603050405020304" pitchFamily="18" charset="0"/>
              </a:rPr>
              <a:t>Müfredat geliştirme yoluyla yeni çalışma yöntemleri ve araçlarını öğrenecekler.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b="1" dirty="0" smtClean="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Bu </a:t>
            </a:r>
            <a:r>
              <a:rPr lang="tr-TR"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süreç öğrenme ve öğretme süreçlerinin iyileştirilmesiyle öğretmenlerimizin mesleki gelişimlerini artırmalarına katkı sağlayacaktır. </a:t>
            </a:r>
          </a:p>
          <a:p>
            <a:endParaRPr lang="tr-TR" dirty="0"/>
          </a:p>
        </p:txBody>
      </p:sp>
    </p:spTree>
    <p:extLst>
      <p:ext uri="{BB962C8B-B14F-4D97-AF65-F5344CB8AC3E}">
        <p14:creationId xmlns:p14="http://schemas.microsoft.com/office/powerpoint/2010/main" val="3781939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977660"/>
          </a:xfrm>
        </p:spPr>
        <p:txBody>
          <a:bodyPr>
            <a:normAutofit/>
          </a:bodyPr>
          <a:lstStyle/>
          <a:p>
            <a:r>
              <a:rPr lang="tr-TR" sz="2200" dirty="0">
                <a:latin typeface="Calibri" panose="020F0502020204030204" pitchFamily="34" charset="0"/>
                <a:ea typeface="Calibri" panose="020F0502020204030204" pitchFamily="34" charset="0"/>
                <a:cs typeface="Times New Roman" panose="02020603050405020304" pitchFamily="18" charset="0"/>
              </a:rPr>
              <a:t>How </a:t>
            </a:r>
            <a:r>
              <a:rPr lang="tr-TR" sz="2200" dirty="0" err="1">
                <a:latin typeface="Calibri" panose="020F0502020204030204" pitchFamily="34" charset="0"/>
                <a:ea typeface="Calibri" panose="020F0502020204030204" pitchFamily="34" charset="0"/>
                <a:cs typeface="Times New Roman" panose="02020603050405020304" pitchFamily="18" charset="0"/>
              </a:rPr>
              <a:t>are</a:t>
            </a:r>
            <a:r>
              <a:rPr lang="tr-TR" sz="2200" dirty="0">
                <a:latin typeface="Calibri" panose="020F0502020204030204" pitchFamily="34" charset="0"/>
                <a:ea typeface="Calibri" panose="020F0502020204030204" pitchFamily="34" charset="0"/>
                <a:cs typeface="Times New Roman" panose="02020603050405020304" pitchFamily="18" charset="0"/>
              </a:rPr>
              <a:t> </a:t>
            </a:r>
            <a:r>
              <a:rPr lang="tr-TR" sz="2200" dirty="0" err="1">
                <a:latin typeface="Calibri" panose="020F0502020204030204" pitchFamily="34" charset="0"/>
                <a:ea typeface="Calibri" panose="020F0502020204030204" pitchFamily="34" charset="0"/>
                <a:cs typeface="Times New Roman" panose="02020603050405020304" pitchFamily="18" charset="0"/>
              </a:rPr>
              <a:t>you</a:t>
            </a:r>
            <a:r>
              <a:rPr lang="tr-TR" sz="2200" dirty="0">
                <a:latin typeface="Calibri" panose="020F0502020204030204" pitchFamily="34" charset="0"/>
                <a:ea typeface="Calibri" panose="020F0502020204030204" pitchFamily="34" charset="0"/>
                <a:cs typeface="Times New Roman" panose="02020603050405020304" pitchFamily="18" charset="0"/>
              </a:rPr>
              <a:t> </a:t>
            </a:r>
            <a:r>
              <a:rPr lang="tr-TR" sz="2200" dirty="0" err="1">
                <a:latin typeface="Calibri" panose="020F0502020204030204" pitchFamily="34" charset="0"/>
                <a:ea typeface="Calibri" panose="020F0502020204030204" pitchFamily="34" charset="0"/>
                <a:cs typeface="Times New Roman" panose="02020603050405020304" pitchFamily="18" charset="0"/>
              </a:rPr>
              <a:t>going</a:t>
            </a:r>
            <a:r>
              <a:rPr lang="tr-TR" sz="2200" dirty="0">
                <a:latin typeface="Calibri" panose="020F0502020204030204" pitchFamily="34" charset="0"/>
                <a:ea typeface="Calibri" panose="020F0502020204030204" pitchFamily="34" charset="0"/>
                <a:cs typeface="Times New Roman" panose="02020603050405020304" pitchFamily="18" charset="0"/>
              </a:rPr>
              <a:t> </a:t>
            </a:r>
            <a:r>
              <a:rPr lang="tr-TR" sz="2200" dirty="0" err="1">
                <a:latin typeface="Calibri" panose="020F0502020204030204" pitchFamily="34" charset="0"/>
                <a:ea typeface="Calibri" panose="020F0502020204030204" pitchFamily="34" charset="0"/>
                <a:cs typeface="Times New Roman" panose="02020603050405020304" pitchFamily="18" charset="0"/>
              </a:rPr>
              <a:t>to</a:t>
            </a:r>
            <a:r>
              <a:rPr lang="tr-TR" sz="2200" dirty="0">
                <a:latin typeface="Calibri" panose="020F0502020204030204" pitchFamily="34" charset="0"/>
                <a:ea typeface="Calibri" panose="020F0502020204030204" pitchFamily="34" charset="0"/>
                <a:cs typeface="Times New Roman" panose="02020603050405020304" pitchFamily="18" charset="0"/>
              </a:rPr>
              <a:t> </a:t>
            </a:r>
            <a:r>
              <a:rPr lang="tr-TR" sz="2200" dirty="0" err="1">
                <a:latin typeface="Calibri" panose="020F0502020204030204" pitchFamily="34" charset="0"/>
                <a:ea typeface="Calibri" panose="020F0502020204030204" pitchFamily="34" charset="0"/>
                <a:cs typeface="Times New Roman" panose="02020603050405020304" pitchFamily="18" charset="0"/>
              </a:rPr>
              <a:t>evaluate</a:t>
            </a:r>
            <a:r>
              <a:rPr lang="tr-TR" sz="2200" dirty="0">
                <a:latin typeface="Calibri" panose="020F0502020204030204" pitchFamily="34" charset="0"/>
                <a:ea typeface="Calibri" panose="020F0502020204030204" pitchFamily="34" charset="0"/>
                <a:cs typeface="Times New Roman" panose="02020603050405020304" pitchFamily="18" charset="0"/>
              </a:rPr>
              <a:t> </a:t>
            </a:r>
            <a:r>
              <a:rPr lang="tr-TR" sz="2200" dirty="0" err="1">
                <a:latin typeface="Calibri" panose="020F0502020204030204" pitchFamily="34" charset="0"/>
                <a:ea typeface="Calibri" panose="020F0502020204030204" pitchFamily="34" charset="0"/>
                <a:cs typeface="Times New Roman" panose="02020603050405020304" pitchFamily="18" charset="0"/>
              </a:rPr>
              <a:t>if</a:t>
            </a:r>
            <a:r>
              <a:rPr lang="tr-TR" sz="2200" dirty="0">
                <a:latin typeface="Calibri" panose="020F0502020204030204" pitchFamily="34" charset="0"/>
                <a:ea typeface="Calibri" panose="020F0502020204030204" pitchFamily="34" charset="0"/>
                <a:cs typeface="Times New Roman" panose="02020603050405020304" pitchFamily="18" charset="0"/>
              </a:rPr>
              <a:t> </a:t>
            </a:r>
            <a:r>
              <a:rPr lang="tr-TR" sz="2200" dirty="0" err="1">
                <a:latin typeface="Calibri" panose="020F0502020204030204" pitchFamily="34" charset="0"/>
                <a:ea typeface="Calibri" panose="020F0502020204030204" pitchFamily="34" charset="0"/>
                <a:cs typeface="Times New Roman" panose="02020603050405020304" pitchFamily="18" charset="0"/>
              </a:rPr>
              <a:t>the</a:t>
            </a:r>
            <a:r>
              <a:rPr lang="tr-TR" sz="2200" dirty="0">
                <a:latin typeface="Calibri" panose="020F0502020204030204" pitchFamily="34" charset="0"/>
                <a:ea typeface="Calibri" panose="020F0502020204030204" pitchFamily="34" charset="0"/>
                <a:cs typeface="Times New Roman" panose="02020603050405020304" pitchFamily="18" charset="0"/>
              </a:rPr>
              <a:t> </a:t>
            </a:r>
            <a:r>
              <a:rPr lang="tr-TR" sz="2200" dirty="0" err="1">
                <a:latin typeface="Calibri" panose="020F0502020204030204" pitchFamily="34" charset="0"/>
                <a:ea typeface="Calibri" panose="020F0502020204030204" pitchFamily="34" charset="0"/>
                <a:cs typeface="Times New Roman" panose="02020603050405020304" pitchFamily="18" charset="0"/>
              </a:rPr>
              <a:t>objective</a:t>
            </a:r>
            <a:r>
              <a:rPr lang="tr-TR" sz="2200" dirty="0">
                <a:latin typeface="Calibri" panose="020F0502020204030204" pitchFamily="34" charset="0"/>
                <a:ea typeface="Calibri" panose="020F0502020204030204" pitchFamily="34" charset="0"/>
                <a:cs typeface="Times New Roman" panose="02020603050405020304" pitchFamily="18" charset="0"/>
              </a:rPr>
              <a:t> has </a:t>
            </a:r>
            <a:r>
              <a:rPr lang="tr-TR" sz="2200" dirty="0" err="1">
                <a:latin typeface="Calibri" panose="020F0502020204030204" pitchFamily="34" charset="0"/>
                <a:ea typeface="Calibri" panose="020F0502020204030204" pitchFamily="34" charset="0"/>
                <a:cs typeface="Times New Roman" panose="02020603050405020304" pitchFamily="18" charset="0"/>
              </a:rPr>
              <a:t>been</a:t>
            </a:r>
            <a:r>
              <a:rPr lang="tr-TR" sz="2200" dirty="0">
                <a:latin typeface="Calibri" panose="020F0502020204030204" pitchFamily="34" charset="0"/>
                <a:ea typeface="Calibri" panose="020F0502020204030204" pitchFamily="34" charset="0"/>
                <a:cs typeface="Times New Roman" panose="02020603050405020304" pitchFamily="18" charset="0"/>
              </a:rPr>
              <a:t> </a:t>
            </a:r>
            <a:r>
              <a:rPr lang="tr-TR" sz="2200" dirty="0" err="1">
                <a:latin typeface="Calibri" panose="020F0502020204030204" pitchFamily="34" charset="0"/>
                <a:ea typeface="Calibri" panose="020F0502020204030204" pitchFamily="34" charset="0"/>
                <a:cs typeface="Times New Roman" panose="02020603050405020304" pitchFamily="18" charset="0"/>
              </a:rPr>
              <a:t>reached</a:t>
            </a:r>
            <a:r>
              <a:rPr lang="tr-TR" sz="2700" dirty="0">
                <a:latin typeface="Calibri" panose="020F0502020204030204" pitchFamily="34" charset="0"/>
                <a:ea typeface="Calibri" panose="020F0502020204030204" pitchFamily="34" charset="0"/>
                <a:cs typeface="Times New Roman" panose="02020603050405020304" pitchFamily="18" charset="0"/>
              </a:rPr>
              <a:t>? </a:t>
            </a:r>
            <a:r>
              <a:rPr lang="tr-TR" sz="2700"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Hedefe ulaşılıp ulaşılmadığını nasıl değerlendireceksiniz? </a:t>
            </a:r>
            <a:endParaRPr lang="tr-TR" sz="2700" dirty="0">
              <a:solidFill>
                <a:schemeClr val="accent5">
                  <a:lumMod val="75000"/>
                </a:schemeClr>
              </a:solidFill>
            </a:endParaRPr>
          </a:p>
        </p:txBody>
      </p:sp>
      <p:sp>
        <p:nvSpPr>
          <p:cNvPr id="3" name="İçerik Yer Tutucusu 2"/>
          <p:cNvSpPr>
            <a:spLocks noGrp="1"/>
          </p:cNvSpPr>
          <p:nvPr>
            <p:ph idx="1"/>
          </p:nvPr>
        </p:nvSpPr>
        <p:spPr>
          <a:xfrm>
            <a:off x="677334" y="1587260"/>
            <a:ext cx="8596668" cy="4451231"/>
          </a:xfrm>
        </p:spPr>
        <p:txBody>
          <a:bodyPr>
            <a:normAutofit fontScale="92500" lnSpcReduction="20000"/>
          </a:bodyPr>
          <a:lstStyle/>
          <a:p>
            <a:pPr>
              <a:lnSpc>
                <a:spcPct val="107000"/>
              </a:lnSpc>
              <a:spcAft>
                <a:spcPts val="800"/>
              </a:spcAft>
            </a:pPr>
            <a:r>
              <a:rPr lang="tr-TR"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DÖNÜNCE YAPILACAK İŞLER</a:t>
            </a:r>
            <a:r>
              <a:rPr lang="tr-TR" dirty="0">
                <a:latin typeface="Calibri" panose="020F0502020204030204" pitchFamily="34" charset="0"/>
                <a:ea typeface="Calibri" panose="020F0502020204030204" pitchFamily="34" charset="0"/>
                <a:cs typeface="Times New Roman" panose="02020603050405020304" pitchFamily="18" charset="0"/>
              </a:rPr>
              <a:t/>
            </a:r>
            <a:br>
              <a:rPr lang="tr-TR" dirty="0">
                <a:latin typeface="Calibri" panose="020F0502020204030204" pitchFamily="34" charset="0"/>
                <a:ea typeface="Calibri" panose="020F0502020204030204" pitchFamily="34" charset="0"/>
                <a:cs typeface="Times New Roman" panose="02020603050405020304" pitchFamily="18" charset="0"/>
              </a:rPr>
            </a:br>
            <a:r>
              <a:rPr lang="tr-TR" dirty="0" smtClean="0">
                <a:latin typeface="Calibri" panose="020F0502020204030204" pitchFamily="34" charset="0"/>
                <a:ea typeface="Calibri" panose="020F0502020204030204" pitchFamily="34" charset="0"/>
                <a:cs typeface="Times New Roman" panose="02020603050405020304" pitchFamily="18" charset="0"/>
              </a:rPr>
              <a:t>Hareketliliğe </a:t>
            </a:r>
            <a:r>
              <a:rPr lang="tr-TR" dirty="0">
                <a:latin typeface="Calibri" panose="020F0502020204030204" pitchFamily="34" charset="0"/>
                <a:ea typeface="Calibri" panose="020F0502020204030204" pitchFamily="34" charset="0"/>
                <a:cs typeface="Times New Roman" panose="02020603050405020304" pitchFamily="18" charset="0"/>
              </a:rPr>
              <a:t>katılan personele yönelik ön değerlendirme ve son değerlendirme anketleri uygulanacaktır.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Aradaki </a:t>
            </a:r>
            <a:r>
              <a:rPr lang="tr-TR" dirty="0">
                <a:latin typeface="Calibri" panose="020F0502020204030204" pitchFamily="34" charset="0"/>
                <a:ea typeface="Calibri" panose="020F0502020204030204" pitchFamily="34" charset="0"/>
                <a:cs typeface="Times New Roman" panose="02020603050405020304" pitchFamily="18" charset="0"/>
              </a:rPr>
              <a:t>fark hedefe ne kadar ulaşıldığını gösterecektir.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Hareketliliğe </a:t>
            </a:r>
            <a:r>
              <a:rPr lang="tr-TR" dirty="0">
                <a:latin typeface="Calibri" panose="020F0502020204030204" pitchFamily="34" charset="0"/>
                <a:ea typeface="Calibri" panose="020F0502020204030204" pitchFamily="34" charset="0"/>
                <a:cs typeface="Times New Roman" panose="02020603050405020304" pitchFamily="18" charset="0"/>
              </a:rPr>
              <a:t>katılan öğretmenlerimiz uzun vadede hareket sürecindeki kazanımları veli ve öğretmenlerle paylaşacaklar ve onlara müşavirlik yapacaklar</a:t>
            </a:r>
            <a:r>
              <a:rPr lang="tr-TR" dirty="0" smtClean="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Eğitim </a:t>
            </a:r>
            <a:r>
              <a:rPr lang="tr-TR" dirty="0">
                <a:latin typeface="Calibri" panose="020F0502020204030204" pitchFamily="34" charset="0"/>
                <a:ea typeface="Calibri" panose="020F0502020204030204" pitchFamily="34" charset="0"/>
                <a:cs typeface="Times New Roman" panose="02020603050405020304" pitchFamily="18" charset="0"/>
              </a:rPr>
              <a:t>öğretim yılı içerisinde kazanımlarını derslerde öğrencilere </a:t>
            </a:r>
            <a:r>
              <a:rPr lang="tr-TR" dirty="0" smtClean="0">
                <a:latin typeface="Calibri" panose="020F0502020204030204" pitchFamily="34" charset="0"/>
                <a:ea typeface="Calibri" panose="020F0502020204030204" pitchFamily="34" charset="0"/>
                <a:cs typeface="Times New Roman" panose="02020603050405020304" pitchFamily="18" charset="0"/>
              </a:rPr>
              <a:t>uygulayacaklardır.</a:t>
            </a: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Kazanımların </a:t>
            </a:r>
            <a:r>
              <a:rPr lang="tr-TR" dirty="0">
                <a:latin typeface="Calibri" panose="020F0502020204030204" pitchFamily="34" charset="0"/>
                <a:ea typeface="Calibri" panose="020F0502020204030204" pitchFamily="34" charset="0"/>
                <a:cs typeface="Times New Roman" panose="02020603050405020304" pitchFamily="18" charset="0"/>
              </a:rPr>
              <a:t>sürece dahil edilmesi sonrasında öğrencilerdeki sosyal ve psikolojik anlamda gelişmeleri anketlerle tespit edilecektir.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Öğrencilerimizin </a:t>
            </a:r>
            <a:r>
              <a:rPr lang="tr-TR" dirty="0">
                <a:latin typeface="Calibri" panose="020F0502020204030204" pitchFamily="34" charset="0"/>
                <a:ea typeface="Calibri" panose="020F0502020204030204" pitchFamily="34" charset="0"/>
                <a:cs typeface="Times New Roman" panose="02020603050405020304" pitchFamily="18" charset="0"/>
              </a:rPr>
              <a:t>akademik alandaki gelişmeleri ise not ortalamalarının karşılaştırılmasıyla ölçülecektir ve elde edilecek çıktılar rapor haline getirilecektir.. </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smtClean="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Bu </a:t>
            </a:r>
            <a:r>
              <a:rPr lang="tr-TR"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raporlar doğrultusunda okul stratejik planı hazırlanacaktır. </a:t>
            </a:r>
          </a:p>
          <a:p>
            <a:endParaRPr lang="tr-TR" dirty="0"/>
          </a:p>
        </p:txBody>
      </p:sp>
    </p:spTree>
    <p:extLst>
      <p:ext uri="{BB962C8B-B14F-4D97-AF65-F5344CB8AC3E}">
        <p14:creationId xmlns:p14="http://schemas.microsoft.com/office/powerpoint/2010/main" val="920791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err="1" smtClean="0">
                <a:solidFill>
                  <a:srgbClr val="C00000"/>
                </a:solidFill>
              </a:rPr>
              <a:t>Objective</a:t>
            </a:r>
            <a:r>
              <a:rPr lang="tr-TR" dirty="0" smtClean="0">
                <a:solidFill>
                  <a:srgbClr val="C00000"/>
                </a:solidFill>
              </a:rPr>
              <a:t> 2:</a:t>
            </a:r>
            <a:r>
              <a:rPr lang="tr-TR" sz="2700" dirty="0"/>
              <a:t>Title </a:t>
            </a:r>
            <a:r>
              <a:rPr lang="tr-TR" sz="2700" dirty="0" err="1"/>
              <a:t>What</a:t>
            </a:r>
            <a:r>
              <a:rPr lang="tr-TR" sz="2700" dirty="0"/>
              <a:t> do </a:t>
            </a:r>
            <a:r>
              <a:rPr lang="tr-TR" sz="2700" dirty="0" err="1"/>
              <a:t>you</a:t>
            </a:r>
            <a:r>
              <a:rPr lang="tr-TR" sz="2700" dirty="0"/>
              <a:t> </a:t>
            </a:r>
            <a:r>
              <a:rPr lang="tr-TR" sz="2700" dirty="0" err="1"/>
              <a:t>want</a:t>
            </a:r>
            <a:r>
              <a:rPr lang="tr-TR" sz="2700" dirty="0"/>
              <a:t> </a:t>
            </a:r>
            <a:r>
              <a:rPr lang="tr-TR" sz="2700" dirty="0" err="1"/>
              <a:t>to</a:t>
            </a:r>
            <a:r>
              <a:rPr lang="tr-TR" sz="2700" dirty="0"/>
              <a:t> </a:t>
            </a:r>
            <a:r>
              <a:rPr lang="tr-TR" sz="2700" dirty="0" err="1"/>
              <a:t>achieve</a:t>
            </a:r>
            <a:r>
              <a:rPr lang="tr-TR" sz="2700" dirty="0"/>
              <a:t>?</a:t>
            </a:r>
            <a:br>
              <a:rPr lang="tr-TR" sz="2700" dirty="0"/>
            </a:br>
            <a:r>
              <a:rPr lang="tr-TR" sz="2700" b="1" dirty="0" smtClean="0">
                <a:solidFill>
                  <a:schemeClr val="accent1">
                    <a:lumMod val="75000"/>
                  </a:schemeClr>
                </a:solidFill>
              </a:rPr>
              <a:t>Neyi </a:t>
            </a:r>
            <a:r>
              <a:rPr lang="tr-TR" sz="2700" b="1" dirty="0">
                <a:solidFill>
                  <a:schemeClr val="accent1">
                    <a:lumMod val="75000"/>
                  </a:schemeClr>
                </a:solidFill>
              </a:rPr>
              <a:t>başarmak istiyorsunuz?</a:t>
            </a:r>
            <a:r>
              <a:rPr lang="tr-TR" dirty="0" smtClean="0">
                <a:solidFill>
                  <a:srgbClr val="C00000"/>
                </a:solidFill>
              </a:rPr>
              <a:t/>
            </a:r>
            <a:br>
              <a:rPr lang="tr-TR" dirty="0" smtClean="0">
                <a:solidFill>
                  <a:srgbClr val="C00000"/>
                </a:solidFill>
              </a:rPr>
            </a:br>
            <a:r>
              <a:rPr lang="tr-TR" dirty="0" smtClean="0">
                <a:solidFill>
                  <a:srgbClr val="C00000"/>
                </a:solidFill>
              </a:rPr>
              <a:t> </a:t>
            </a:r>
            <a:r>
              <a:rPr lang="tr-TR" dirty="0"/>
              <a:t/>
            </a:r>
            <a:br>
              <a:rPr lang="tr-TR" dirty="0"/>
            </a:br>
            <a:r>
              <a:rPr lang="tr-TR" dirty="0"/>
              <a:t> </a:t>
            </a:r>
            <a:r>
              <a:rPr lang="tr-TR" dirty="0" smtClean="0"/>
              <a:t>   </a:t>
            </a:r>
            <a:r>
              <a:rPr lang="tr-TR" dirty="0" smtClean="0">
                <a:solidFill>
                  <a:schemeClr val="tx1"/>
                </a:solidFill>
              </a:rPr>
              <a:t>Avrupa </a:t>
            </a:r>
            <a:r>
              <a:rPr lang="tr-TR" dirty="0">
                <a:solidFill>
                  <a:schemeClr val="tx1"/>
                </a:solidFill>
              </a:rPr>
              <a:t>eğitim sistemini tanıyan, </a:t>
            </a:r>
            <a:r>
              <a:rPr lang="tr-TR" dirty="0" smtClean="0">
                <a:solidFill>
                  <a:schemeClr val="tx1"/>
                </a:solidFill>
              </a:rPr>
              <a:t/>
            </a:r>
            <a:br>
              <a:rPr lang="tr-TR" dirty="0" smtClean="0">
                <a:solidFill>
                  <a:schemeClr val="tx1"/>
                </a:solidFill>
              </a:rPr>
            </a:br>
            <a:r>
              <a:rPr lang="tr-TR" dirty="0" smtClean="0">
                <a:solidFill>
                  <a:schemeClr val="tx1"/>
                </a:solidFill>
              </a:rPr>
              <a:t>çok </a:t>
            </a:r>
            <a:r>
              <a:rPr lang="tr-TR" dirty="0">
                <a:solidFill>
                  <a:schemeClr val="tx1"/>
                </a:solidFill>
              </a:rPr>
              <a:t>kültürlülüğü önemseyen, </a:t>
            </a:r>
            <a:r>
              <a:rPr lang="tr-TR" dirty="0" smtClean="0">
                <a:solidFill>
                  <a:schemeClr val="tx1"/>
                </a:solidFill>
              </a:rPr>
              <a:t/>
            </a:r>
            <a:br>
              <a:rPr lang="tr-TR" dirty="0" smtClean="0">
                <a:solidFill>
                  <a:schemeClr val="tx1"/>
                </a:solidFill>
              </a:rPr>
            </a:br>
            <a:r>
              <a:rPr lang="tr-TR" dirty="0" smtClean="0">
                <a:solidFill>
                  <a:schemeClr val="tx1"/>
                </a:solidFill>
              </a:rPr>
              <a:t>yeni </a:t>
            </a:r>
            <a:r>
              <a:rPr lang="tr-TR" dirty="0">
                <a:solidFill>
                  <a:schemeClr val="tx1"/>
                </a:solidFill>
              </a:rPr>
              <a:t>teknoloji ve yenilikçi öğretim yöntemlerini kullanan, </a:t>
            </a:r>
            <a:r>
              <a:rPr lang="tr-TR" dirty="0" smtClean="0">
                <a:solidFill>
                  <a:schemeClr val="tx1"/>
                </a:solidFill>
              </a:rPr>
              <a:t/>
            </a:r>
            <a:br>
              <a:rPr lang="tr-TR" dirty="0" smtClean="0">
                <a:solidFill>
                  <a:schemeClr val="tx1"/>
                </a:solidFill>
              </a:rPr>
            </a:br>
            <a:r>
              <a:rPr lang="tr-TR" dirty="0" smtClean="0">
                <a:solidFill>
                  <a:schemeClr val="tx1"/>
                </a:solidFill>
              </a:rPr>
              <a:t>dil </a:t>
            </a:r>
            <a:r>
              <a:rPr lang="tr-TR" dirty="0">
                <a:solidFill>
                  <a:schemeClr val="tx1"/>
                </a:solidFill>
              </a:rPr>
              <a:t>öğrenen ve dil çeşitliliğini geliştiren personel yetiştirmek </a:t>
            </a:r>
            <a:r>
              <a:rPr lang="tr-TR" dirty="0"/>
              <a:t/>
            </a:r>
            <a:br>
              <a:rPr lang="tr-TR" dirty="0"/>
            </a:br>
            <a:endParaRPr lang="tr-TR" dirty="0"/>
          </a:p>
        </p:txBody>
      </p:sp>
    </p:spTree>
    <p:extLst>
      <p:ext uri="{BB962C8B-B14F-4D97-AF65-F5344CB8AC3E}">
        <p14:creationId xmlns:p14="http://schemas.microsoft.com/office/powerpoint/2010/main" val="1082277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1029419"/>
          </a:xfrm>
        </p:spPr>
        <p:txBody>
          <a:bodyPr>
            <a:normAutofit fontScale="90000"/>
          </a:bodyPr>
          <a:lstStyle/>
          <a:p>
            <a:r>
              <a:rPr lang="tr-TR" sz="3100" b="1" dirty="0" smtClean="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AÇIKLAMA 2  </a:t>
            </a:r>
            <a:r>
              <a:rPr lang="tr-TR" sz="1800" b="1" dirty="0" smtClean="0">
                <a:latin typeface="Calibri" panose="020F0502020204030204" pitchFamily="34" charset="0"/>
                <a:ea typeface="Calibri" panose="020F0502020204030204" pitchFamily="34" charset="0"/>
                <a:cs typeface="Times New Roman" panose="02020603050405020304" pitchFamily="18" charset="0"/>
              </a:rPr>
              <a:t>How </a:t>
            </a:r>
            <a:r>
              <a:rPr lang="tr-TR" sz="1800" b="1" dirty="0">
                <a:latin typeface="Calibri" panose="020F0502020204030204" pitchFamily="34" charset="0"/>
                <a:ea typeface="Calibri" panose="020F0502020204030204" pitchFamily="34" charset="0"/>
                <a:cs typeface="Times New Roman" panose="02020603050405020304" pitchFamily="18" charset="0"/>
              </a:rPr>
              <a:t>is </a:t>
            </a:r>
            <a:r>
              <a:rPr lang="tr-TR" sz="1800" b="1" dirty="0" err="1">
                <a:latin typeface="Calibri" panose="020F0502020204030204" pitchFamily="34" charset="0"/>
                <a:ea typeface="Calibri" panose="020F0502020204030204" pitchFamily="34" charset="0"/>
                <a:cs typeface="Times New Roman" panose="02020603050405020304" pitchFamily="18" charset="0"/>
              </a:rPr>
              <a:t>this</a:t>
            </a:r>
            <a:r>
              <a:rPr lang="tr-TR" sz="1800" b="1" dirty="0">
                <a:latin typeface="Calibri" panose="020F0502020204030204" pitchFamily="34" charset="0"/>
                <a:ea typeface="Calibri" panose="020F0502020204030204" pitchFamily="34" charset="0"/>
                <a:cs typeface="Times New Roman" panose="02020603050405020304" pitchFamily="18" charset="0"/>
              </a:rPr>
              <a:t> </a:t>
            </a:r>
            <a:r>
              <a:rPr lang="tr-TR" sz="1800" b="1" dirty="0" err="1">
                <a:latin typeface="Calibri" panose="020F0502020204030204" pitchFamily="34" charset="0"/>
                <a:ea typeface="Calibri" panose="020F0502020204030204" pitchFamily="34" charset="0"/>
                <a:cs typeface="Times New Roman" panose="02020603050405020304" pitchFamily="18" charset="0"/>
              </a:rPr>
              <a:t>objective</a:t>
            </a:r>
            <a:r>
              <a:rPr lang="tr-TR" sz="1800" b="1" dirty="0">
                <a:latin typeface="Calibri" panose="020F0502020204030204" pitchFamily="34" charset="0"/>
                <a:ea typeface="Calibri" panose="020F0502020204030204" pitchFamily="34" charset="0"/>
                <a:cs typeface="Times New Roman" panose="02020603050405020304" pitchFamily="18" charset="0"/>
              </a:rPr>
              <a:t> </a:t>
            </a:r>
            <a:r>
              <a:rPr lang="tr-TR" sz="1800" b="1" dirty="0" err="1">
                <a:latin typeface="Calibri" panose="020F0502020204030204" pitchFamily="34" charset="0"/>
                <a:ea typeface="Calibri" panose="020F0502020204030204" pitchFamily="34" charset="0"/>
                <a:cs typeface="Times New Roman" panose="02020603050405020304" pitchFamily="18" charset="0"/>
              </a:rPr>
              <a:t>linked</a:t>
            </a:r>
            <a:r>
              <a:rPr lang="tr-TR" sz="1800" b="1" dirty="0">
                <a:latin typeface="Calibri" panose="020F0502020204030204" pitchFamily="34" charset="0"/>
                <a:ea typeface="Calibri" panose="020F0502020204030204" pitchFamily="34" charset="0"/>
                <a:cs typeface="Times New Roman" panose="02020603050405020304" pitchFamily="18" charset="0"/>
              </a:rPr>
              <a:t> </a:t>
            </a:r>
            <a:r>
              <a:rPr lang="tr-TR" sz="1800" b="1" dirty="0" err="1">
                <a:latin typeface="Calibri" panose="020F0502020204030204" pitchFamily="34" charset="0"/>
                <a:ea typeface="Calibri" panose="020F0502020204030204" pitchFamily="34" charset="0"/>
                <a:cs typeface="Times New Roman" panose="02020603050405020304" pitchFamily="18" charset="0"/>
              </a:rPr>
              <a:t>with</a:t>
            </a:r>
            <a:r>
              <a:rPr lang="tr-TR" sz="1800" b="1" dirty="0">
                <a:latin typeface="Calibri" panose="020F0502020204030204" pitchFamily="34" charset="0"/>
                <a:ea typeface="Calibri" panose="020F0502020204030204" pitchFamily="34" charset="0"/>
                <a:cs typeface="Times New Roman" panose="02020603050405020304" pitchFamily="18" charset="0"/>
              </a:rPr>
              <a:t> </a:t>
            </a:r>
            <a:r>
              <a:rPr lang="tr-TR" sz="1800" b="1" dirty="0" err="1">
                <a:latin typeface="Calibri" panose="020F0502020204030204" pitchFamily="34" charset="0"/>
                <a:ea typeface="Calibri" panose="020F0502020204030204" pitchFamily="34" charset="0"/>
                <a:cs typeface="Times New Roman" panose="02020603050405020304" pitchFamily="18" charset="0"/>
              </a:rPr>
              <a:t>the</a:t>
            </a:r>
            <a:r>
              <a:rPr lang="tr-TR" sz="1800" b="1" dirty="0">
                <a:latin typeface="Calibri" panose="020F0502020204030204" pitchFamily="34" charset="0"/>
                <a:ea typeface="Calibri" panose="020F0502020204030204" pitchFamily="34" charset="0"/>
                <a:cs typeface="Times New Roman" panose="02020603050405020304" pitchFamily="18" charset="0"/>
              </a:rPr>
              <a:t> </a:t>
            </a:r>
            <a:r>
              <a:rPr lang="tr-TR" sz="1800" b="1" dirty="0" err="1">
                <a:latin typeface="Calibri" panose="020F0502020204030204" pitchFamily="34" charset="0"/>
                <a:ea typeface="Calibri" panose="020F0502020204030204" pitchFamily="34" charset="0"/>
                <a:cs typeface="Times New Roman" panose="02020603050405020304" pitchFamily="18" charset="0"/>
              </a:rPr>
              <a:t>needs</a:t>
            </a:r>
            <a:r>
              <a:rPr lang="tr-TR" sz="1800" b="1" dirty="0">
                <a:latin typeface="Calibri" panose="020F0502020204030204" pitchFamily="34" charset="0"/>
                <a:ea typeface="Calibri" panose="020F0502020204030204" pitchFamily="34" charset="0"/>
                <a:cs typeface="Times New Roman" panose="02020603050405020304" pitchFamily="18" charset="0"/>
              </a:rPr>
              <a:t> </a:t>
            </a:r>
            <a:r>
              <a:rPr lang="tr-TR" sz="1800" b="1" dirty="0" err="1">
                <a:latin typeface="Calibri" panose="020F0502020204030204" pitchFamily="34" charset="0"/>
                <a:ea typeface="Calibri" panose="020F0502020204030204" pitchFamily="34" charset="0"/>
                <a:cs typeface="Times New Roman" panose="02020603050405020304" pitchFamily="18" charset="0"/>
              </a:rPr>
              <a:t>and</a:t>
            </a:r>
            <a:r>
              <a:rPr lang="tr-TR" sz="1800" b="1" dirty="0">
                <a:latin typeface="Calibri" panose="020F0502020204030204" pitchFamily="34" charset="0"/>
                <a:ea typeface="Calibri" panose="020F0502020204030204" pitchFamily="34" charset="0"/>
                <a:cs typeface="Times New Roman" panose="02020603050405020304" pitchFamily="18" charset="0"/>
              </a:rPr>
              <a:t> </a:t>
            </a:r>
            <a:r>
              <a:rPr lang="tr-TR" sz="1800" b="1" dirty="0" err="1">
                <a:latin typeface="Calibri" panose="020F0502020204030204" pitchFamily="34" charset="0"/>
                <a:ea typeface="Calibri" panose="020F0502020204030204" pitchFamily="34" charset="0"/>
                <a:cs typeface="Times New Roman" panose="02020603050405020304" pitchFamily="18" charset="0"/>
              </a:rPr>
              <a:t>challenges</a:t>
            </a:r>
            <a:r>
              <a:rPr lang="tr-TR" sz="1800" b="1" dirty="0">
                <a:latin typeface="Calibri" panose="020F0502020204030204" pitchFamily="34" charset="0"/>
                <a:ea typeface="Calibri" panose="020F0502020204030204" pitchFamily="34" charset="0"/>
                <a:cs typeface="Times New Roman" panose="02020603050405020304" pitchFamily="18" charset="0"/>
              </a:rPr>
              <a:t> </a:t>
            </a:r>
            <a:r>
              <a:rPr lang="tr-TR" sz="1800" b="1" dirty="0" err="1">
                <a:latin typeface="Calibri" panose="020F0502020204030204" pitchFamily="34" charset="0"/>
                <a:ea typeface="Calibri" panose="020F0502020204030204" pitchFamily="34" charset="0"/>
                <a:cs typeface="Times New Roman" panose="02020603050405020304" pitchFamily="18" charset="0"/>
              </a:rPr>
              <a:t>you</a:t>
            </a:r>
            <a:r>
              <a:rPr lang="tr-TR" sz="1800" b="1" dirty="0">
                <a:latin typeface="Calibri" panose="020F0502020204030204" pitchFamily="34" charset="0"/>
                <a:ea typeface="Calibri" panose="020F0502020204030204" pitchFamily="34" charset="0"/>
                <a:cs typeface="Times New Roman" panose="02020603050405020304" pitchFamily="18" charset="0"/>
              </a:rPr>
              <a:t> </a:t>
            </a:r>
            <a:r>
              <a:rPr lang="tr-TR" sz="1800" b="1" dirty="0" err="1">
                <a:latin typeface="Calibri" panose="020F0502020204030204" pitchFamily="34" charset="0"/>
                <a:ea typeface="Calibri" panose="020F0502020204030204" pitchFamily="34" charset="0"/>
                <a:cs typeface="Times New Roman" panose="02020603050405020304" pitchFamily="18" charset="0"/>
              </a:rPr>
              <a:t>have</a:t>
            </a:r>
            <a:r>
              <a:rPr lang="tr-TR" sz="1800" b="1" dirty="0">
                <a:latin typeface="Calibri" panose="020F0502020204030204" pitchFamily="34" charset="0"/>
                <a:ea typeface="Calibri" panose="020F0502020204030204" pitchFamily="34" charset="0"/>
                <a:cs typeface="Times New Roman" panose="02020603050405020304" pitchFamily="18" charset="0"/>
              </a:rPr>
              <a:t> </a:t>
            </a:r>
            <a:r>
              <a:rPr lang="tr-TR" sz="1800" b="1" dirty="0" err="1">
                <a:latin typeface="Calibri" panose="020F0502020204030204" pitchFamily="34" charset="0"/>
                <a:ea typeface="Calibri" panose="020F0502020204030204" pitchFamily="34" charset="0"/>
                <a:cs typeface="Times New Roman" panose="02020603050405020304" pitchFamily="18" charset="0"/>
              </a:rPr>
              <a:t>described</a:t>
            </a:r>
            <a:r>
              <a:rPr lang="tr-TR" sz="1800" b="1" dirty="0">
                <a:latin typeface="Calibri" panose="020F0502020204030204" pitchFamily="34" charset="0"/>
                <a:ea typeface="Calibri" panose="020F0502020204030204" pitchFamily="34" charset="0"/>
                <a:cs typeface="Times New Roman" panose="02020603050405020304" pitchFamily="18" charset="0"/>
              </a:rPr>
              <a:t> in </a:t>
            </a:r>
            <a:r>
              <a:rPr lang="tr-TR" sz="1800" b="1" dirty="0" err="1">
                <a:latin typeface="Calibri" panose="020F0502020204030204" pitchFamily="34" charset="0"/>
                <a:ea typeface="Calibri" panose="020F0502020204030204" pitchFamily="34" charset="0"/>
                <a:cs typeface="Times New Roman" panose="02020603050405020304" pitchFamily="18" charset="0"/>
              </a:rPr>
              <a:t>the</a:t>
            </a:r>
            <a:r>
              <a:rPr lang="tr-TR" sz="1800" b="1" dirty="0">
                <a:latin typeface="Calibri" panose="020F0502020204030204" pitchFamily="34" charset="0"/>
                <a:ea typeface="Calibri" panose="020F0502020204030204" pitchFamily="34" charset="0"/>
                <a:cs typeface="Times New Roman" panose="02020603050405020304" pitchFamily="18" charset="0"/>
              </a:rPr>
              <a:t> </a:t>
            </a:r>
            <a:r>
              <a:rPr lang="tr-TR" sz="1800" b="1" dirty="0" err="1">
                <a:latin typeface="Calibri" panose="020F0502020204030204" pitchFamily="34" charset="0"/>
                <a:ea typeface="Calibri" panose="020F0502020204030204" pitchFamily="34" charset="0"/>
                <a:cs typeface="Times New Roman" panose="02020603050405020304" pitchFamily="18" charset="0"/>
              </a:rPr>
              <a:t>previous</a:t>
            </a:r>
            <a:r>
              <a:rPr lang="tr-TR" sz="1800" b="1" dirty="0">
                <a:latin typeface="Calibri" panose="020F0502020204030204" pitchFamily="34" charset="0"/>
                <a:ea typeface="Calibri" panose="020F0502020204030204" pitchFamily="34" charset="0"/>
                <a:cs typeface="Times New Roman" panose="02020603050405020304" pitchFamily="18" charset="0"/>
              </a:rPr>
              <a:t> </a:t>
            </a:r>
            <a:r>
              <a:rPr lang="tr-TR" sz="1800" b="1" dirty="0" err="1">
                <a:latin typeface="Calibri" panose="020F0502020204030204" pitchFamily="34" charset="0"/>
                <a:ea typeface="Calibri" panose="020F0502020204030204" pitchFamily="34" charset="0"/>
                <a:cs typeface="Times New Roman" panose="02020603050405020304" pitchFamily="18" charset="0"/>
              </a:rPr>
              <a:t>question</a:t>
            </a:r>
            <a:r>
              <a:rPr lang="tr-TR" sz="1800" b="1" dirty="0">
                <a:latin typeface="Calibri" panose="020F0502020204030204" pitchFamily="34" charset="0"/>
                <a:ea typeface="Calibri" panose="020F0502020204030204" pitchFamily="34" charset="0"/>
                <a:cs typeface="Times New Roman" panose="02020603050405020304" pitchFamily="18" charset="0"/>
              </a:rPr>
              <a:t>? Bu hedef önceki soruda tanımladığınız ihtiyaçlar ve zorluklarla nasıl bağlantılı? </a:t>
            </a:r>
            <a:r>
              <a:rPr lang="tr-TR" sz="1800" dirty="0">
                <a:latin typeface="Calibri" panose="020F0502020204030204" pitchFamily="34" charset="0"/>
                <a:ea typeface="Calibri" panose="020F0502020204030204" pitchFamily="34" charset="0"/>
                <a:cs typeface="Times New Roman" panose="02020603050405020304" pitchFamily="18" charset="0"/>
              </a:rPr>
              <a:t/>
            </a:r>
            <a:br>
              <a:rPr lang="tr-TR" sz="1800" dirty="0">
                <a:latin typeface="Calibri" panose="020F0502020204030204" pitchFamily="34" charset="0"/>
                <a:ea typeface="Calibri" panose="020F0502020204030204" pitchFamily="34" charset="0"/>
                <a:cs typeface="Times New Roman" panose="02020603050405020304" pitchFamily="18" charset="0"/>
              </a:rPr>
            </a:br>
            <a:r>
              <a:rPr lang="tr-TR" dirty="0">
                <a:latin typeface="Calibri" panose="020F0502020204030204" pitchFamily="34" charset="0"/>
                <a:ea typeface="Calibri" panose="020F0502020204030204" pitchFamily="34" charset="0"/>
                <a:cs typeface="Times New Roman" panose="02020603050405020304" pitchFamily="18" charset="0"/>
              </a:rPr>
              <a:t/>
            </a:r>
            <a:br>
              <a:rPr lang="tr-TR" dirty="0">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p:cNvSpPr>
            <a:spLocks noGrp="1"/>
          </p:cNvSpPr>
          <p:nvPr>
            <p:ph idx="1"/>
          </p:nvPr>
        </p:nvSpPr>
        <p:spPr>
          <a:xfrm>
            <a:off x="677334" y="1595887"/>
            <a:ext cx="8596668" cy="4684143"/>
          </a:xfrm>
        </p:spPr>
        <p:txBody>
          <a:bodyPr>
            <a:noAutofit/>
          </a:bodyPr>
          <a:lstStyle/>
          <a:p>
            <a:pPr indent="0">
              <a:lnSpc>
                <a:spcPct val="110000"/>
              </a:lnSpc>
              <a:spcAft>
                <a:spcPts val="800"/>
              </a:spcAft>
              <a:buNone/>
            </a:pPr>
            <a:r>
              <a:rPr lang="tr-TR" sz="2000" dirty="0" smtClean="0">
                <a:latin typeface="Calibri" panose="020F0502020204030204" pitchFamily="34" charset="0"/>
                <a:ea typeface="Calibri" panose="020F0502020204030204" pitchFamily="34" charset="0"/>
                <a:cs typeface="Times New Roman" panose="02020603050405020304" pitchFamily="18" charset="0"/>
              </a:rPr>
              <a:t>Avrupa </a:t>
            </a:r>
            <a:r>
              <a:rPr lang="tr-TR" sz="2000" dirty="0">
                <a:latin typeface="Calibri" panose="020F0502020204030204" pitchFamily="34" charset="0"/>
                <a:ea typeface="Calibri" panose="020F0502020204030204" pitchFamily="34" charset="0"/>
                <a:cs typeface="Times New Roman" panose="02020603050405020304" pitchFamily="18" charset="0"/>
              </a:rPr>
              <a:t>çapında profesyonel </a:t>
            </a:r>
            <a:r>
              <a:rPr lang="tr-TR" sz="2000" dirty="0" err="1">
                <a:latin typeface="Calibri" panose="020F0502020204030204" pitchFamily="34" charset="0"/>
                <a:ea typeface="Calibri" panose="020F0502020204030204" pitchFamily="34" charset="0"/>
                <a:cs typeface="Times New Roman" panose="02020603050405020304" pitchFamily="18" charset="0"/>
              </a:rPr>
              <a:t>ağların</a:t>
            </a:r>
            <a:r>
              <a:rPr lang="tr-TR" sz="2000" dirty="0">
                <a:latin typeface="Calibri" panose="020F0502020204030204" pitchFamily="34" charset="0"/>
                <a:ea typeface="Calibri" panose="020F0502020204030204" pitchFamily="34" charset="0"/>
                <a:cs typeface="Times New Roman" panose="02020603050405020304" pitchFamily="18" charset="0"/>
              </a:rPr>
              <a:t> </a:t>
            </a:r>
            <a:r>
              <a:rPr lang="tr-TR" sz="2000" dirty="0" err="1">
                <a:latin typeface="Calibri" panose="020F0502020204030204" pitchFamily="34" charset="0"/>
                <a:ea typeface="Calibri" panose="020F0502020204030204" pitchFamily="34" charset="0"/>
                <a:cs typeface="Times New Roman" panose="02020603050405020304" pitchFamily="18" charset="0"/>
              </a:rPr>
              <a:t>gelişimini</a:t>
            </a:r>
            <a:r>
              <a:rPr lang="tr-TR" sz="2000" dirty="0">
                <a:latin typeface="Calibri" panose="020F0502020204030204" pitchFamily="34" charset="0"/>
                <a:ea typeface="Calibri" panose="020F0502020204030204" pitchFamily="34" charset="0"/>
                <a:cs typeface="Times New Roman" panose="02020603050405020304" pitchFamily="18" charset="0"/>
              </a:rPr>
              <a:t> sağlayan, </a:t>
            </a:r>
            <a:r>
              <a:rPr lang="tr-TR" sz="2000" dirty="0" smtClean="0">
                <a:latin typeface="Calibri" panose="020F0502020204030204" pitchFamily="34" charset="0"/>
                <a:ea typeface="Calibri" panose="020F0502020204030204" pitchFamily="34" charset="0"/>
                <a:cs typeface="Times New Roman" panose="02020603050405020304" pitchFamily="18" charset="0"/>
              </a:rPr>
              <a:t>iyi </a:t>
            </a:r>
            <a:r>
              <a:rPr lang="tr-TR" sz="2000" dirty="0">
                <a:latin typeface="Calibri" panose="020F0502020204030204" pitchFamily="34" charset="0"/>
                <a:ea typeface="Calibri" panose="020F0502020204030204" pitchFamily="34" charset="0"/>
                <a:cs typeface="Times New Roman" panose="02020603050405020304" pitchFamily="18" charset="0"/>
              </a:rPr>
              <a:t>uygulamaları paylaşan, kaynaştırma/bütünleştirme ile ilgili yöntem ve teknikleri öğrenerek, gerektiğinde de bunu transfer ederek yeni teknolojiler ve yenilikçi öğretim yöntemlerini uygulayabilmektir. </a:t>
            </a:r>
            <a:r>
              <a:rPr lang="tr-TR" sz="2000" dirty="0" smtClean="0">
                <a:latin typeface="Calibri" panose="020F0502020204030204" pitchFamily="34" charset="0"/>
                <a:ea typeface="Calibri" panose="020F0502020204030204" pitchFamily="34" charset="0"/>
                <a:cs typeface="Times New Roman" panose="02020603050405020304" pitchFamily="18" charset="0"/>
              </a:rPr>
              <a:t>Ancak </a:t>
            </a:r>
            <a:r>
              <a:rPr lang="tr-TR" sz="2000" dirty="0">
                <a:latin typeface="Calibri" panose="020F0502020204030204" pitchFamily="34" charset="0"/>
                <a:ea typeface="Calibri" panose="020F0502020204030204" pitchFamily="34" charset="0"/>
                <a:cs typeface="Times New Roman" panose="02020603050405020304" pitchFamily="18" charset="0"/>
              </a:rPr>
              <a:t>personelimiz istendik düzeyde dil yeterliliğine ve bu amaca ulaşacak öğretim yöntem ve tekniklerine sahip değildir </a:t>
            </a: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pPr indent="0">
              <a:lnSpc>
                <a:spcPct val="110000"/>
              </a:lnSpc>
              <a:spcAft>
                <a:spcPts val="800"/>
              </a:spcAft>
            </a:pPr>
            <a:r>
              <a:rPr lang="tr-TR" sz="2000" dirty="0" smtClean="0">
                <a:latin typeface="Calibri" panose="020F0502020204030204" pitchFamily="34" charset="0"/>
                <a:ea typeface="Calibri" panose="020F0502020204030204" pitchFamily="34" charset="0"/>
                <a:cs typeface="Times New Roman" panose="02020603050405020304" pitchFamily="18" charset="0"/>
              </a:rPr>
              <a:t>Personelimiz </a:t>
            </a:r>
            <a:r>
              <a:rPr lang="tr-TR" sz="2000" dirty="0">
                <a:latin typeface="Calibri" panose="020F0502020204030204" pitchFamily="34" charset="0"/>
                <a:ea typeface="Calibri" panose="020F0502020204030204" pitchFamily="34" charset="0"/>
                <a:cs typeface="Times New Roman" panose="02020603050405020304" pitchFamily="18" charset="0"/>
              </a:rPr>
              <a:t>sınır ötesi hareketlilikleriyle dil yeterliliklerini ve dil çeşitliliklerini geliştirirken ortak çalışabilme, kültürlerarası farkındalıklarını arttırma, farklı kültürlerin çeşitliliklerine ve örf adetlerine saygılı hoşgörülü bireyler yetiştirme konusunda kazanımlar elde edecektir. </a:t>
            </a: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pPr indent="0">
              <a:lnSpc>
                <a:spcPct val="110000"/>
              </a:lnSpc>
              <a:spcAft>
                <a:spcPts val="800"/>
              </a:spcAft>
            </a:pPr>
            <a:r>
              <a:rPr lang="tr-TR" sz="2000" b="1" dirty="0" smtClean="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Personelimiz hareketlilikler ile </a:t>
            </a:r>
            <a:r>
              <a:rPr lang="tr-TR" sz="2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mesleki gelişimine katkı sağlarken Avrupa'da yapılan teknolojik çalışmaları da kullanarak kurumun </a:t>
            </a:r>
            <a:r>
              <a:rPr lang="tr-TR" sz="2000" b="1" dirty="0" err="1">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uluslarasılaşmış</a:t>
            </a:r>
            <a:r>
              <a:rPr lang="tr-TR" sz="2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 kurumlar arasında yer almasını sağlayacaktır.</a:t>
            </a:r>
            <a:endParaRPr lang="tr-TR" sz="2000" b="1" dirty="0">
              <a:solidFill>
                <a:schemeClr val="accent5">
                  <a:lumMod val="75000"/>
                </a:schemeClr>
              </a:solidFill>
            </a:endParaRPr>
          </a:p>
        </p:txBody>
      </p:sp>
    </p:spTree>
    <p:extLst>
      <p:ext uri="{BB962C8B-B14F-4D97-AF65-F5344CB8AC3E}">
        <p14:creationId xmlns:p14="http://schemas.microsoft.com/office/powerpoint/2010/main" val="2753804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200" dirty="0">
                <a:solidFill>
                  <a:srgbClr val="90C226"/>
                </a:solidFill>
                <a:latin typeface="Calibri" panose="020F0502020204030204" pitchFamily="34" charset="0"/>
                <a:ea typeface="Calibri" panose="020F0502020204030204" pitchFamily="34" charset="0"/>
                <a:cs typeface="Times New Roman" panose="02020603050405020304" pitchFamily="18" charset="0"/>
              </a:rPr>
              <a:t>How </a:t>
            </a:r>
            <a:r>
              <a:rPr lang="tr-TR" sz="2200"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are</a:t>
            </a:r>
            <a:r>
              <a:rPr lang="tr-TR" sz="2200"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you</a:t>
            </a:r>
            <a:r>
              <a:rPr lang="tr-TR" sz="2200"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going</a:t>
            </a:r>
            <a:r>
              <a:rPr lang="tr-TR" sz="2200"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to</a:t>
            </a:r>
            <a:r>
              <a:rPr lang="tr-TR" sz="2200"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evaluate</a:t>
            </a:r>
            <a:r>
              <a:rPr lang="tr-TR" sz="2200"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if</a:t>
            </a:r>
            <a:r>
              <a:rPr lang="tr-TR" sz="2200"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the</a:t>
            </a:r>
            <a:r>
              <a:rPr lang="tr-TR" sz="2200"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objective</a:t>
            </a:r>
            <a:r>
              <a:rPr lang="tr-TR" sz="2200" dirty="0">
                <a:solidFill>
                  <a:srgbClr val="90C226"/>
                </a:solidFill>
                <a:latin typeface="Calibri" panose="020F0502020204030204" pitchFamily="34" charset="0"/>
                <a:ea typeface="Calibri" panose="020F0502020204030204" pitchFamily="34" charset="0"/>
                <a:cs typeface="Times New Roman" panose="02020603050405020304" pitchFamily="18" charset="0"/>
              </a:rPr>
              <a:t> has </a:t>
            </a:r>
            <a:r>
              <a:rPr lang="tr-TR" sz="2200"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been</a:t>
            </a:r>
            <a:r>
              <a:rPr lang="tr-TR" sz="2200"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rgbClr val="90C226"/>
                </a:solidFill>
                <a:latin typeface="Calibri" panose="020F0502020204030204" pitchFamily="34" charset="0"/>
                <a:ea typeface="Calibri" panose="020F0502020204030204" pitchFamily="34" charset="0"/>
                <a:cs typeface="Times New Roman" panose="02020603050405020304" pitchFamily="18" charset="0"/>
              </a:rPr>
              <a:t>reached</a:t>
            </a:r>
            <a:r>
              <a:rPr lang="tr-TR" sz="2700" dirty="0">
                <a:solidFill>
                  <a:srgbClr val="90C226"/>
                </a:solidFill>
                <a:latin typeface="Calibri" panose="020F0502020204030204" pitchFamily="34" charset="0"/>
                <a:ea typeface="Calibri" panose="020F0502020204030204" pitchFamily="34" charset="0"/>
                <a:cs typeface="Times New Roman" panose="02020603050405020304" pitchFamily="18" charset="0"/>
              </a:rPr>
              <a:t>? </a:t>
            </a:r>
            <a:r>
              <a:rPr lang="tr-TR" sz="2700" dirty="0">
                <a:solidFill>
                  <a:srgbClr val="C42F1A">
                    <a:lumMod val="75000"/>
                  </a:srgbClr>
                </a:solidFill>
                <a:latin typeface="Calibri" panose="020F0502020204030204" pitchFamily="34" charset="0"/>
                <a:ea typeface="Calibri" panose="020F0502020204030204" pitchFamily="34" charset="0"/>
                <a:cs typeface="Times New Roman" panose="02020603050405020304" pitchFamily="18" charset="0"/>
              </a:rPr>
              <a:t>Hedefe ulaşılıp ulaşılmadığını nasıl değerlendireceksiniz? </a:t>
            </a:r>
            <a:endParaRPr lang="tr-TR" dirty="0"/>
          </a:p>
        </p:txBody>
      </p:sp>
      <p:sp>
        <p:nvSpPr>
          <p:cNvPr id="3" name="İçerik Yer Tutucusu 2"/>
          <p:cNvSpPr>
            <a:spLocks noGrp="1"/>
          </p:cNvSpPr>
          <p:nvPr>
            <p:ph idx="1"/>
          </p:nvPr>
        </p:nvSpPr>
        <p:spPr>
          <a:xfrm>
            <a:off x="677334" y="1475117"/>
            <a:ext cx="8596668" cy="4804913"/>
          </a:xfrm>
        </p:spPr>
        <p:txBody>
          <a:bodyPr>
            <a:normAutofit fontScale="40000" lnSpcReduction="20000"/>
          </a:bodyPr>
          <a:lstStyle/>
          <a:p>
            <a:pPr>
              <a:lnSpc>
                <a:spcPct val="107000"/>
              </a:lnSpc>
              <a:spcAft>
                <a:spcPts val="800"/>
              </a:spcAft>
            </a:pPr>
            <a:r>
              <a:rPr lang="tr-TR" sz="4000" b="1" dirty="0">
                <a:solidFill>
                  <a:srgbClr val="54A021">
                    <a:lumMod val="75000"/>
                  </a:srgbClr>
                </a:solidFill>
                <a:latin typeface="Calibri" panose="020F0502020204030204" pitchFamily="34" charset="0"/>
                <a:ea typeface="Calibri" panose="020F0502020204030204" pitchFamily="34" charset="0"/>
                <a:cs typeface="Times New Roman" panose="02020603050405020304" pitchFamily="18" charset="0"/>
              </a:rPr>
              <a:t>DÖNÜNCE YAPILACAK İŞLER </a:t>
            </a:r>
            <a:endParaRPr lang="tr-TR" sz="4000" b="1" dirty="0" smtClean="0">
              <a:solidFill>
                <a:srgbClr val="54A021">
                  <a:lumMod val="75000"/>
                </a:srgbClr>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4500" dirty="0" smtClean="0">
                <a:latin typeface="Calibri" panose="020F0502020204030204" pitchFamily="34" charset="0"/>
                <a:ea typeface="Calibri" panose="020F0502020204030204" pitchFamily="34" charset="0"/>
                <a:cs typeface="Times New Roman" panose="02020603050405020304" pitchFamily="18" charset="0"/>
              </a:rPr>
              <a:t>Personelle </a:t>
            </a:r>
            <a:r>
              <a:rPr lang="tr-TR" sz="4500" dirty="0">
                <a:latin typeface="Calibri" panose="020F0502020204030204" pitchFamily="34" charset="0"/>
                <a:ea typeface="Calibri" panose="020F0502020204030204" pitchFamily="34" charset="0"/>
                <a:cs typeface="Times New Roman" panose="02020603050405020304" pitchFamily="18" charset="0"/>
              </a:rPr>
              <a:t>hareketlilikler öncesinde proje beklentileri konusunda röportaj yapılacak, sonrasında da faaliyetin beklentiyi karşılayıp karşılamadığı ile ilgili öz değerlendirme formu doldurtulacak ve röportajlar yapılacaktır. </a:t>
            </a:r>
            <a:endParaRPr lang="tr-TR" sz="45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4500" dirty="0" smtClean="0">
                <a:latin typeface="Calibri" panose="020F0502020204030204" pitchFamily="34" charset="0"/>
                <a:ea typeface="Calibri" panose="020F0502020204030204" pitchFamily="34" charset="0"/>
                <a:cs typeface="Times New Roman" panose="02020603050405020304" pitchFamily="18" charset="0"/>
              </a:rPr>
              <a:t>Personelden </a:t>
            </a:r>
            <a:r>
              <a:rPr lang="tr-TR" sz="4500" dirty="0">
                <a:latin typeface="Calibri" panose="020F0502020204030204" pitchFamily="34" charset="0"/>
                <a:ea typeface="Calibri" panose="020F0502020204030204" pitchFamily="34" charset="0"/>
                <a:cs typeface="Times New Roman" panose="02020603050405020304" pitchFamily="18" charset="0"/>
              </a:rPr>
              <a:t>işbaşı gözlem öncesinde beklentilerini, sonrasında da beklentilerini karşılayıp karşılamadığını tespit etmeleri amacıyla 5 E eğitim modelinden hangilerini etkin bir şekilde kullandığını açıklayan </a:t>
            </a:r>
            <a:r>
              <a:rPr lang="tr-TR" sz="4500" u="sng" dirty="0">
                <a:latin typeface="Calibri" panose="020F0502020204030204" pitchFamily="34" charset="0"/>
                <a:ea typeface="Calibri" panose="020F0502020204030204" pitchFamily="34" charset="0"/>
                <a:cs typeface="Times New Roman" panose="02020603050405020304" pitchFamily="18" charset="0"/>
              </a:rPr>
              <a:t>gezi yazısı </a:t>
            </a:r>
            <a:r>
              <a:rPr lang="tr-TR" sz="4500" dirty="0">
                <a:latin typeface="Calibri" panose="020F0502020204030204" pitchFamily="34" charset="0"/>
                <a:ea typeface="Calibri" panose="020F0502020204030204" pitchFamily="34" charset="0"/>
                <a:cs typeface="Times New Roman" panose="02020603050405020304" pitchFamily="18" charset="0"/>
              </a:rPr>
              <a:t>hazırlamaları istenecektir. </a:t>
            </a:r>
            <a:endParaRPr lang="tr-TR" sz="45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4500" dirty="0" smtClean="0">
                <a:latin typeface="Calibri" panose="020F0502020204030204" pitchFamily="34" charset="0"/>
                <a:ea typeface="Calibri" panose="020F0502020204030204" pitchFamily="34" charset="0"/>
                <a:cs typeface="Times New Roman" panose="02020603050405020304" pitchFamily="18" charset="0"/>
              </a:rPr>
              <a:t>Yapılan </a:t>
            </a:r>
            <a:r>
              <a:rPr lang="tr-TR" sz="4500" u="sng" dirty="0">
                <a:latin typeface="Calibri" panose="020F0502020204030204" pitchFamily="34" charset="0"/>
                <a:ea typeface="Calibri" panose="020F0502020204030204" pitchFamily="34" charset="0"/>
                <a:cs typeface="Times New Roman" panose="02020603050405020304" pitchFamily="18" charset="0"/>
              </a:rPr>
              <a:t>faaliyet sonrasında </a:t>
            </a:r>
            <a:r>
              <a:rPr lang="tr-TR" sz="4500" dirty="0">
                <a:latin typeface="Calibri" panose="020F0502020204030204" pitchFamily="34" charset="0"/>
                <a:ea typeface="Calibri" panose="020F0502020204030204" pitchFamily="34" charset="0"/>
                <a:cs typeface="Times New Roman" panose="02020603050405020304" pitchFamily="18" charset="0"/>
              </a:rPr>
              <a:t>öğretmenin mesleki anlamda ne tür beceriler kazandığı, dil çeşitliliği ve kültür çeşitliliğinin hem bireysel hem de toplumsal açıdan avantajları üzerine çeşitli sorular sorularak anket çalışması ile başarıya ulaşma seviyesi ölçülecektir. </a:t>
            </a:r>
            <a:endParaRPr lang="tr-TR" sz="45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4500" dirty="0" smtClean="0">
                <a:latin typeface="Calibri" panose="020F0502020204030204" pitchFamily="34" charset="0"/>
                <a:ea typeface="Calibri" panose="020F0502020204030204" pitchFamily="34" charset="0"/>
                <a:cs typeface="Times New Roman" panose="02020603050405020304" pitchFamily="18" charset="0"/>
              </a:rPr>
              <a:t>Personelimizin </a:t>
            </a:r>
            <a:r>
              <a:rPr lang="tr-TR" sz="4500" dirty="0">
                <a:latin typeface="Calibri" panose="020F0502020204030204" pitchFamily="34" charset="0"/>
                <a:ea typeface="Calibri" panose="020F0502020204030204" pitchFamily="34" charset="0"/>
                <a:cs typeface="Times New Roman" panose="02020603050405020304" pitchFamily="18" charset="0"/>
              </a:rPr>
              <a:t>dil becerileri hareketlilik öncesi ve sonrası gelişme değerlendirme formları ile tespit edilecektir. </a:t>
            </a:r>
            <a:endParaRPr lang="tr-TR" sz="45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4500" b="1" dirty="0" err="1" smtClean="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Raporlaştırılan</a:t>
            </a:r>
            <a:r>
              <a:rPr lang="tr-TR" sz="4500" b="1" dirty="0" smtClean="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 </a:t>
            </a:r>
            <a:r>
              <a:rPr lang="tr-TR" sz="45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bu çıktılar proje değerlendirme ekibi tarafından değerlendirilerek bir sonraki eğitim öğretim yılının planına dahil edilecektir</a:t>
            </a:r>
            <a:r>
              <a:rPr lang="tr-TR" sz="4500" b="1" dirty="0" smtClean="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a:t>
            </a:r>
            <a:endParaRPr lang="tr-TR" sz="45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058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err="1">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Objective</a:t>
            </a:r>
            <a:r>
              <a:rPr lang="tr-TR"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 3 </a:t>
            </a:r>
            <a:r>
              <a:rPr lang="tr-TR" dirty="0" err="1">
                <a:latin typeface="Calibri" panose="020F0502020204030204" pitchFamily="34" charset="0"/>
                <a:ea typeface="Calibri" panose="020F0502020204030204" pitchFamily="34" charset="0"/>
                <a:cs typeface="Times New Roman" panose="02020603050405020304" pitchFamily="18" charset="0"/>
              </a:rPr>
              <a:t>Title</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latin typeface="Calibri" panose="020F0502020204030204" pitchFamily="34" charset="0"/>
                <a:ea typeface="Calibri" panose="020F0502020204030204" pitchFamily="34" charset="0"/>
                <a:cs typeface="Times New Roman" panose="02020603050405020304" pitchFamily="18" charset="0"/>
              </a:rPr>
              <a:t>What</a:t>
            </a:r>
            <a:r>
              <a:rPr lang="tr-TR" dirty="0">
                <a:latin typeface="Calibri" panose="020F0502020204030204" pitchFamily="34" charset="0"/>
                <a:ea typeface="Calibri" panose="020F0502020204030204" pitchFamily="34" charset="0"/>
                <a:cs typeface="Times New Roman" panose="02020603050405020304" pitchFamily="18" charset="0"/>
              </a:rPr>
              <a:t> do </a:t>
            </a:r>
            <a:r>
              <a:rPr lang="tr-TR" dirty="0" err="1">
                <a:latin typeface="Calibri" panose="020F0502020204030204" pitchFamily="34" charset="0"/>
                <a:ea typeface="Calibri" panose="020F0502020204030204" pitchFamily="34" charset="0"/>
                <a:cs typeface="Times New Roman" panose="02020603050405020304" pitchFamily="18" charset="0"/>
              </a:rPr>
              <a:t>you</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latin typeface="Calibri" panose="020F0502020204030204" pitchFamily="34" charset="0"/>
                <a:ea typeface="Calibri" panose="020F0502020204030204" pitchFamily="34" charset="0"/>
                <a:cs typeface="Times New Roman" panose="02020603050405020304" pitchFamily="18" charset="0"/>
              </a:rPr>
              <a:t>want</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latin typeface="Calibri" panose="020F0502020204030204" pitchFamily="34" charset="0"/>
                <a:ea typeface="Calibri" panose="020F0502020204030204" pitchFamily="34" charset="0"/>
                <a:cs typeface="Times New Roman" panose="02020603050405020304" pitchFamily="18" charset="0"/>
              </a:rPr>
              <a:t>to</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latin typeface="Calibri" panose="020F0502020204030204" pitchFamily="34" charset="0"/>
                <a:ea typeface="Calibri" panose="020F0502020204030204" pitchFamily="34" charset="0"/>
                <a:cs typeface="Times New Roman" panose="02020603050405020304" pitchFamily="18" charset="0"/>
              </a:rPr>
              <a:t>achieve</a:t>
            </a:r>
            <a:r>
              <a:rPr lang="tr-TR" dirty="0" smtClean="0">
                <a:latin typeface="Calibri" panose="020F0502020204030204" pitchFamily="34" charset="0"/>
                <a:ea typeface="Calibri" panose="020F0502020204030204" pitchFamily="34" charset="0"/>
                <a:cs typeface="Times New Roman" panose="02020603050405020304" pitchFamily="18" charset="0"/>
              </a:rPr>
              <a:t>?</a:t>
            </a:r>
            <a:br>
              <a:rPr lang="tr-TR" dirty="0" smtClean="0">
                <a:latin typeface="Calibri" panose="020F0502020204030204" pitchFamily="34" charset="0"/>
                <a:ea typeface="Calibri" panose="020F0502020204030204" pitchFamily="34" charset="0"/>
                <a:cs typeface="Times New Roman" panose="02020603050405020304" pitchFamily="18" charset="0"/>
              </a:rPr>
            </a:br>
            <a:r>
              <a:rPr lang="tr-TR" dirty="0" smtClean="0">
                <a:latin typeface="Calibri" panose="020F0502020204030204" pitchFamily="34" charset="0"/>
                <a:ea typeface="Calibri" panose="020F0502020204030204" pitchFamily="34" charset="0"/>
                <a:cs typeface="Times New Roman" panose="02020603050405020304" pitchFamily="18" charset="0"/>
              </a:rPr>
              <a:t> </a:t>
            </a:r>
            <a:r>
              <a:rPr lang="tr-TR" sz="2700" b="1" dirty="0">
                <a:solidFill>
                  <a:srgbClr val="90C226">
                    <a:lumMod val="75000"/>
                  </a:srgbClr>
                </a:solidFill>
              </a:rPr>
              <a:t>Neyi başarmak istiyorsunuz?</a:t>
            </a:r>
            <a:r>
              <a:rPr lang="tr-TR" dirty="0">
                <a:latin typeface="Calibri" panose="020F0502020204030204" pitchFamily="34" charset="0"/>
                <a:ea typeface="Calibri" panose="020F0502020204030204" pitchFamily="34" charset="0"/>
                <a:cs typeface="Times New Roman" panose="02020603050405020304" pitchFamily="18" charset="0"/>
              </a:rPr>
              <a:t/>
            </a:r>
            <a:br>
              <a:rPr lang="tr-TR" dirty="0">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p:cNvSpPr>
            <a:spLocks noGrp="1"/>
          </p:cNvSpPr>
          <p:nvPr>
            <p:ph idx="1"/>
          </p:nvPr>
        </p:nvSpPr>
        <p:spPr/>
        <p:txBody>
          <a:bodyPr/>
          <a:lstStyle/>
          <a:p>
            <a:pPr marL="0" indent="0">
              <a:lnSpc>
                <a:spcPct val="107000"/>
              </a:lnSpc>
              <a:spcAft>
                <a:spcPts val="800"/>
              </a:spcAft>
              <a:buNone/>
            </a:pPr>
            <a:r>
              <a:rPr lang="tr-TR" sz="3200" dirty="0" smtClean="0">
                <a:latin typeface="Calibri" panose="020F0502020204030204" pitchFamily="34" charset="0"/>
                <a:ea typeface="Calibri" panose="020F0502020204030204" pitchFamily="34" charset="0"/>
                <a:cs typeface="Times New Roman" panose="02020603050405020304" pitchFamily="18" charset="0"/>
              </a:rPr>
              <a:t>     </a:t>
            </a:r>
            <a:r>
              <a:rPr lang="tr-TR" sz="3600" b="1" dirty="0" smtClean="0">
                <a:latin typeface="Calibri" panose="020F0502020204030204" pitchFamily="34" charset="0"/>
                <a:ea typeface="Calibri" panose="020F0502020204030204" pitchFamily="34" charset="0"/>
                <a:cs typeface="Times New Roman" panose="02020603050405020304" pitchFamily="18" charset="0"/>
              </a:rPr>
              <a:t>Avrupa </a:t>
            </a:r>
            <a:r>
              <a:rPr lang="tr-TR" sz="3600" b="1" dirty="0">
                <a:latin typeface="Calibri" panose="020F0502020204030204" pitchFamily="34" charset="0"/>
                <a:ea typeface="Calibri" panose="020F0502020204030204" pitchFamily="34" charset="0"/>
                <a:cs typeface="Times New Roman" panose="02020603050405020304" pitchFamily="18" charset="0"/>
              </a:rPr>
              <a:t>birliği ülkelerindeki geleneksel </a:t>
            </a:r>
            <a:r>
              <a:rPr lang="tr-TR" sz="3600" b="1" u="sng" dirty="0">
                <a:latin typeface="Calibri" panose="020F0502020204030204" pitchFamily="34" charset="0"/>
                <a:ea typeface="Calibri" panose="020F0502020204030204" pitchFamily="34" charset="0"/>
                <a:cs typeface="Times New Roman" panose="02020603050405020304" pitchFamily="18" charset="0"/>
              </a:rPr>
              <a:t>çocuk oyunlarının</a:t>
            </a:r>
            <a:r>
              <a:rPr lang="tr-TR" sz="3600" b="1" dirty="0">
                <a:latin typeface="Calibri" panose="020F0502020204030204" pitchFamily="34" charset="0"/>
                <a:ea typeface="Calibri" panose="020F0502020204030204" pitchFamily="34" charset="0"/>
                <a:cs typeface="Times New Roman" panose="02020603050405020304" pitchFamily="18" charset="0"/>
              </a:rPr>
              <a:t> </a:t>
            </a:r>
            <a:r>
              <a:rPr lang="tr-TR" sz="36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kaynaştırma öğrencilerinin</a:t>
            </a:r>
            <a:r>
              <a:rPr lang="tr-TR" sz="3600" b="1" dirty="0">
                <a:latin typeface="Calibri" panose="020F0502020204030204" pitchFamily="34" charset="0"/>
                <a:ea typeface="Calibri" panose="020F0502020204030204" pitchFamily="34" charset="0"/>
                <a:cs typeface="Times New Roman" panose="02020603050405020304" pitchFamily="18" charset="0"/>
              </a:rPr>
              <a:t> günlük yaşam becerilerine eğitimlerine ve akranlarıyla olan ilişkilerine katkısını gözlemlemek. </a:t>
            </a:r>
          </a:p>
          <a:p>
            <a:endParaRPr lang="tr-TR" dirty="0"/>
          </a:p>
        </p:txBody>
      </p:sp>
    </p:spTree>
    <p:extLst>
      <p:ext uri="{BB962C8B-B14F-4D97-AF65-F5344CB8AC3E}">
        <p14:creationId xmlns:p14="http://schemas.microsoft.com/office/powerpoint/2010/main" val="716086671"/>
      </p:ext>
    </p:extLst>
  </p:cSld>
  <p:clrMapOvr>
    <a:masterClrMapping/>
  </p:clrMapOvr>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47</TotalTime>
  <Words>1514</Words>
  <Application>Microsoft Office PowerPoint</Application>
  <PresentationFormat>Geniş ekran</PresentationFormat>
  <Paragraphs>79</Paragraphs>
  <Slides>16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16</vt:i4>
      </vt:variant>
    </vt:vector>
  </HeadingPairs>
  <TitlesOfParts>
    <vt:vector size="22" baseType="lpstr">
      <vt:lpstr>Arial</vt:lpstr>
      <vt:lpstr>Calibri</vt:lpstr>
      <vt:lpstr>Times New Roman</vt:lpstr>
      <vt:lpstr>Trebuchet MS</vt:lpstr>
      <vt:lpstr>Wingdings 3</vt:lpstr>
      <vt:lpstr>Kristal</vt:lpstr>
      <vt:lpstr>ÖZEL EĞİTİM GÜZEL GELECEK </vt:lpstr>
      <vt:lpstr>GENEL AMAÇLAR:</vt:lpstr>
      <vt:lpstr>Objective 1:   Kaynaştırma öğrencilerimizin sosyal, psikolojik anlamda ve akademik alanda gelişimlerine katkı sağlamak amacıyla öğretmenlerimizin mesleki becerilerini arttırmak. </vt:lpstr>
      <vt:lpstr>AÇIKLAMA</vt:lpstr>
      <vt:lpstr>How are you going to evaluate if the objective has been reached? Hedefe ulaşılıp ulaşılmadığını nasıl değerlendireceksiniz? </vt:lpstr>
      <vt:lpstr>Objective 2:Title What do you want to achieve? Neyi başarmak istiyorsunuz?       Avrupa eğitim sistemini tanıyan,  çok kültürlülüğü önemseyen,  yeni teknoloji ve yenilikçi öğretim yöntemlerini kullanan,  dil öğrenen ve dil çeşitliliğini geliştiren personel yetiştirmek  </vt:lpstr>
      <vt:lpstr>AÇIKLAMA 2  How is this objective linked with the needs and challenges you have described in the previous question? Bu hedef önceki soruda tanımladığınız ihtiyaçlar ve zorluklarla nasıl bağlantılı?   </vt:lpstr>
      <vt:lpstr>How are you going to evaluate if the objective has been reached? Hedefe ulaşılıp ulaşılmadığını nasıl değerlendireceksiniz? </vt:lpstr>
      <vt:lpstr>Objective 3 Title What do you want to achieve?  Neyi başarmak istiyorsunuz? </vt:lpstr>
      <vt:lpstr>AÇIKLAMA 3  How is this objective linked with the needs and challenges you have described in the previous question? Bu hedef önceki soruda tanımladığınız ihtiyaçlar ve zorluklarla nasıl bağlantılı?</vt:lpstr>
      <vt:lpstr>How are you going to evaluate if the objective has been reached? Hedefe ulaşılıp ulaşılmadığını nasıl değerlendireceksiniz? </vt:lpstr>
      <vt:lpstr>KURS ve İŞBAŞI GÖZLEM HAREKETLİLİĞİ SONRASINDA What benefits are the planned activities going to bring to the involved participants?  i. Please briefly describe the expected learning outcomes: what are the participants going to learn?  Planlanan faaliyetler ilgili katılımcılara ne gibi faydalar sağlayacak?  Beklenen öğrenme çıktılarını kısaca tanımlayın: katılımcılar ne öğrenecek? Faaliyetler gerçekleştikten sonra öğrenme çıktılarını nasıl değerlendireceksiniz?  </vt:lpstr>
      <vt:lpstr>ii. How are you going to evaluate the learning outcomes after the activities have taken place? Faaliyetler gerçekleştikten sonra öğrenme çıktılarını nasıl değerlendireceksiniz?</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ÖZEL EĞİTİM GÜZEL GELECEK </dc:title>
  <dc:creator>OGRTMN-1</dc:creator>
  <cp:lastModifiedBy>OGRTMN-1</cp:lastModifiedBy>
  <cp:revision>6</cp:revision>
  <dcterms:created xsi:type="dcterms:W3CDTF">2023-09-15T06:54:37Z</dcterms:created>
  <dcterms:modified xsi:type="dcterms:W3CDTF">2023-09-15T07:41:57Z</dcterms:modified>
</cp:coreProperties>
</file>